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05" r:id="rId5"/>
    <p:sldMasterId id="2147483717" r:id="rId6"/>
    <p:sldMasterId id="2147483733" r:id="rId7"/>
    <p:sldMasterId id="2147483769" r:id="rId8"/>
  </p:sldMasterIdLst>
  <p:notesMasterIdLst>
    <p:notesMasterId r:id="rId54"/>
  </p:notesMasterIdLst>
  <p:sldIdLst>
    <p:sldId id="399" r:id="rId9"/>
    <p:sldId id="360" r:id="rId10"/>
    <p:sldId id="362" r:id="rId11"/>
    <p:sldId id="363" r:id="rId12"/>
    <p:sldId id="364" r:id="rId13"/>
    <p:sldId id="365" r:id="rId14"/>
    <p:sldId id="366" r:id="rId15"/>
    <p:sldId id="367" r:id="rId16"/>
    <p:sldId id="368" r:id="rId17"/>
    <p:sldId id="369" r:id="rId18"/>
    <p:sldId id="373" r:id="rId19"/>
    <p:sldId id="374" r:id="rId20"/>
    <p:sldId id="389" r:id="rId21"/>
    <p:sldId id="390" r:id="rId22"/>
    <p:sldId id="391" r:id="rId23"/>
    <p:sldId id="392" r:id="rId24"/>
    <p:sldId id="393" r:id="rId25"/>
    <p:sldId id="394" r:id="rId26"/>
    <p:sldId id="395" r:id="rId27"/>
    <p:sldId id="375" r:id="rId28"/>
    <p:sldId id="376" r:id="rId29"/>
    <p:sldId id="377" r:id="rId30"/>
    <p:sldId id="379" r:id="rId31"/>
    <p:sldId id="380" r:id="rId32"/>
    <p:sldId id="381" r:id="rId33"/>
    <p:sldId id="382" r:id="rId34"/>
    <p:sldId id="260" r:id="rId35"/>
    <p:sldId id="307" r:id="rId36"/>
    <p:sldId id="396" r:id="rId37"/>
    <p:sldId id="397" r:id="rId38"/>
    <p:sldId id="313" r:id="rId39"/>
    <p:sldId id="317" r:id="rId40"/>
    <p:sldId id="370" r:id="rId41"/>
    <p:sldId id="322" r:id="rId42"/>
    <p:sldId id="333" r:id="rId43"/>
    <p:sldId id="332" r:id="rId44"/>
    <p:sldId id="326" r:id="rId45"/>
    <p:sldId id="355" r:id="rId46"/>
    <p:sldId id="372" r:id="rId47"/>
    <p:sldId id="386" r:id="rId48"/>
    <p:sldId id="387" r:id="rId49"/>
    <p:sldId id="388" r:id="rId50"/>
    <p:sldId id="384" r:id="rId51"/>
    <p:sldId id="398" r:id="rId52"/>
    <p:sldId id="38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T Landscape" id="{3C79B45F-18E6-48A8-A3CF-B3AC0FF3230E}">
          <p14:sldIdLst>
            <p14:sldId id="399"/>
            <p14:sldId id="360"/>
            <p14:sldId id="362"/>
            <p14:sldId id="363"/>
            <p14:sldId id="364"/>
            <p14:sldId id="365"/>
            <p14:sldId id="366"/>
            <p14:sldId id="367"/>
            <p14:sldId id="368"/>
            <p14:sldId id="369"/>
            <p14:sldId id="373"/>
            <p14:sldId id="374"/>
            <p14:sldId id="389"/>
            <p14:sldId id="390"/>
            <p14:sldId id="391"/>
            <p14:sldId id="392"/>
            <p14:sldId id="393"/>
            <p14:sldId id="394"/>
            <p14:sldId id="395"/>
            <p14:sldId id="375"/>
            <p14:sldId id="376"/>
            <p14:sldId id="377"/>
            <p14:sldId id="379"/>
            <p14:sldId id="380"/>
            <p14:sldId id="381"/>
            <p14:sldId id="382"/>
          </p14:sldIdLst>
        </p14:section>
        <p14:section name=".NET Timeline" id="{B22EC283-7C33-4680-ADF1-57ED7361C14D}">
          <p14:sldIdLst>
            <p14:sldId id="260"/>
            <p14:sldId id="307"/>
            <p14:sldId id="396"/>
            <p14:sldId id="397"/>
          </p14:sldIdLst>
        </p14:section>
        <p14:section name="Communities Response" id="{4B741C7F-8D2A-41B0-8892-08D559DFFE98}">
          <p14:sldIdLst/>
        </p14:section>
        <p14:section name=".NET Growth" id="{56B671B9-7DC3-44A5-9C23-5E9249BBE6DE}">
          <p14:sldIdLst/>
        </p14:section>
        <p14:section name="Contribution Breakdown" id="{95D7EDFD-AE3B-440F-B36E-F81665CF5EAE}">
          <p14:sldIdLst/>
        </p14:section>
        <p14:section name="Awesome contributors" id="{630D4486-BFEC-4FB8-847E-7110B8E2CCDC}">
          <p14:sldIdLst/>
        </p14:section>
        <p14:section name="Education" id="{06DA93B1-42AA-4D4A-94C9-6E46FBBE5D6E}">
          <p14:sldIdLst>
            <p14:sldId id="313"/>
            <p14:sldId id="317"/>
            <p14:sldId id="370"/>
            <p14:sldId id="322"/>
            <p14:sldId id="333"/>
            <p14:sldId id="332"/>
          </p14:sldIdLst>
        </p14:section>
        <p14:section name="Get Involved" id="{7363C5E6-AC86-4595-9633-695715809C3F}">
          <p14:sldIdLst>
            <p14:sldId id="326"/>
            <p14:sldId id="355"/>
            <p14:sldId id="372"/>
            <p14:sldId id="386"/>
            <p14:sldId id="387"/>
            <p14:sldId id="388"/>
            <p14:sldId id="384"/>
            <p14:sldId id="398"/>
            <p14:sldId id="3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ED7"/>
    <a:srgbClr val="F1F1F1"/>
    <a:srgbClr val="0072C6"/>
    <a:srgbClr val="272634"/>
    <a:srgbClr val="ACC8F2"/>
    <a:srgbClr val="455862"/>
    <a:srgbClr val="4DBBA2"/>
    <a:srgbClr val="68217A"/>
    <a:srgbClr val="A6A6A6"/>
    <a:srgbClr val="9672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22" autoAdjust="0"/>
    <p:restoredTop sz="77875" autoAdjust="0"/>
  </p:normalViewPr>
  <p:slideViewPr>
    <p:cSldViewPr snapToGrid="0">
      <p:cViewPr>
        <p:scale>
          <a:sx n="100" d="100"/>
          <a:sy n="100" d="100"/>
        </p:scale>
        <p:origin x="80" y="-18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 Target="slides/slide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D3BBD8-89BB-4AEA-8597-4D32E3FFFE1A}" type="datetimeFigureOut">
              <a:rPr lang="en-US" smtClean="0"/>
              <a:t>9/23/16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63594D-14EC-442B-AE1C-93CD4FE02652}" type="slidenum">
              <a:rPr lang="en-US" smtClean="0"/>
              <a:t>‹#›</a:t>
            </a:fld>
            <a:endParaRPr lang="en-US"/>
          </a:p>
        </p:txBody>
      </p:sp>
    </p:spTree>
    <p:extLst>
      <p:ext uri="{BB962C8B-B14F-4D97-AF65-F5344CB8AC3E}">
        <p14:creationId xmlns:p14="http://schemas.microsoft.com/office/powerpoint/2010/main" val="1164746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9/23/16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372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standard library</a:t>
            </a:r>
            <a:r>
              <a:rPr lang="en-US" baseline="0" dirty="0"/>
              <a:t> allows us to innovate much more quickly and those innovations are picked up by all the platforms. T</a:t>
            </a:r>
            <a:r>
              <a:rPr lang="en-US" dirty="0"/>
              <a:t>ooling innovation affects both app models</a:t>
            </a:r>
            <a:r>
              <a:rPr lang="en-US" baseline="0" dirty="0"/>
              <a:t> &amp; </a:t>
            </a:r>
            <a:r>
              <a:rPr lang="en-US" dirty="0"/>
              <a:t>standard library</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1082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AppDomains</a:t>
            </a:r>
            <a:r>
              <a:rPr lang="en-US" dirty="0"/>
              <a:t>,</a:t>
            </a:r>
            <a:r>
              <a:rPr lang="en-US" baseline="0" dirty="0"/>
              <a:t> </a:t>
            </a:r>
            <a:r>
              <a:rPr lang="en-US" baseline="0" dirty="0" err="1"/>
              <a:t>BFinary</a:t>
            </a:r>
            <a:r>
              <a:rPr lang="en-US" baseline="0" dirty="0"/>
              <a:t> </a:t>
            </a:r>
            <a:r>
              <a:rPr lang="en-US" baseline="0" dirty="0" err="1"/>
              <a:t>Serializer</a:t>
            </a:r>
            <a:r>
              <a:rPr lang="en-US" baseline="0" dirty="0"/>
              <a:t>, </a:t>
            </a:r>
            <a:endParaRPr lang="en-US" dirty="0"/>
          </a:p>
        </p:txBody>
      </p:sp>
      <p:sp>
        <p:nvSpPr>
          <p:cNvPr id="4" name="Header Placeholder 3"/>
          <p:cNvSpPr>
            <a:spLocks noGrp="1"/>
          </p:cNvSpPr>
          <p:nvPr>
            <p:ph type="hdr" sz="quarter" idx="10"/>
          </p:nvPr>
        </p:nvSpPr>
        <p:spPr/>
        <p:txBody>
          <a:bodyPr/>
          <a:lstStyle/>
          <a:p>
            <a:r>
              <a:rPr lang="en-US" dirty="0" err="1"/>
              <a:t>dotnetConf</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9/23/16 11:22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847952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r>
              <a:rPr lang="en-US" dirty="0" err="1"/>
              <a:t>dotnetConf</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9/23/16 11:22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22915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standard library</a:t>
            </a:r>
            <a:r>
              <a:rPr lang="en-US" baseline="0" dirty="0"/>
              <a:t> allows us to innovate much more quickly and those innovations are picked up by all the platforms. T</a:t>
            </a:r>
            <a:r>
              <a:rPr lang="en-US" dirty="0"/>
              <a:t>ooling innovation affects both app models</a:t>
            </a:r>
            <a:r>
              <a:rPr lang="en-US" baseline="0" dirty="0"/>
              <a:t> &amp; </a:t>
            </a:r>
            <a:r>
              <a:rPr lang="en-US" dirty="0"/>
              <a:t>standard library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9881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a cross-platform .NET Core, we’re also providing tooling for any developer platform and workflow.</a:t>
            </a:r>
            <a:r>
              <a:rPr lang="en-US" baseline="0" dirty="0"/>
              <a:t> Whether you develop with a PC or a Mac, we’ve got you covered with a wide range of tooling.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22</a:t>
            </a:fld>
            <a:endParaRPr lang="en-US"/>
          </a:p>
        </p:txBody>
      </p:sp>
    </p:spTree>
    <p:extLst>
      <p:ext uri="{BB962C8B-B14F-4D97-AF65-F5344CB8AC3E}">
        <p14:creationId xmlns:p14="http://schemas.microsoft.com/office/powerpoint/2010/main" val="3165354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standard library</a:t>
            </a:r>
            <a:r>
              <a:rPr lang="en-US" baseline="0" dirty="0"/>
              <a:t> allows us to innovate much more quickly and those innovations are picked up by all the platforms. T</a:t>
            </a:r>
            <a:r>
              <a:rPr lang="en-US" dirty="0"/>
              <a:t>ooling innovation affects both app models</a:t>
            </a:r>
            <a:r>
              <a:rPr lang="en-US" baseline="0" dirty="0"/>
              <a:t> &amp; </a:t>
            </a:r>
            <a:r>
              <a:rPr lang="en-US" dirty="0"/>
              <a:t>standard library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76787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1265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1752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95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OSS,</a:t>
            </a:r>
            <a:r>
              <a:rPr lang="en-US" baseline="0" dirty="0"/>
              <a:t> </a:t>
            </a:r>
            <a:r>
              <a:rPr lang="en-US" baseline="0" dirty="0" err="1"/>
              <a:t>Crossplatform</a:t>
            </a:r>
            <a:r>
              <a:rPr lang="en-US" baseline="0" dirty="0"/>
              <a:t>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31</a:t>
            </a:fld>
            <a:endParaRPr lang="en-US"/>
          </a:p>
        </p:txBody>
      </p:sp>
    </p:spTree>
    <p:extLst>
      <p:ext uri="{BB962C8B-B14F-4D97-AF65-F5344CB8AC3E}">
        <p14:creationId xmlns:p14="http://schemas.microsoft.com/office/powerpoint/2010/main" val="1537352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defTabSz="931518"/>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D6C57BE-ADFB-4D6B-8A59-F41CC65A0C6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9/23/16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0023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32742">
              <a:defRPr/>
            </a:pPr>
            <a:fld id="{E74353ED-ACB2-44BF-A903-985B0AF962B7}" type="datetime1">
              <a:rPr lang="en-US" smtClean="0">
                <a:solidFill>
                  <a:prstClr val="black"/>
                </a:solidFill>
                <a:latin typeface="Segoe UI" pitchFamily="34" charset="0"/>
              </a:rPr>
              <a:pPr defTabSz="932742">
                <a:defRPr/>
              </a:pPr>
              <a:t>9/23/16</a:t>
            </a:fld>
            <a:endParaRPr lang="en-US" dirty="0">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958843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We can’t talk about ASP.NET community without calling out Ben Adams. He got inspired watching our weekly ASP.NET Community Standups and started contributing to the ASP.NET server codebase, leading to some huge performance gains!</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33</a:t>
            </a:fld>
            <a:endParaRPr lang="en-US"/>
          </a:p>
        </p:txBody>
      </p:sp>
    </p:spTree>
    <p:extLst>
      <p:ext uri="{BB962C8B-B14F-4D97-AF65-F5344CB8AC3E}">
        <p14:creationId xmlns:p14="http://schemas.microsoft.com/office/powerpoint/2010/main" val="2569765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r>
              <a:rPr lang="en-US" baseline="0" dirty="0"/>
              <a:t> = More contributors and community innovation</a:t>
            </a:r>
          </a:p>
          <a:p>
            <a:r>
              <a:rPr lang="en-US" baseline="0" dirty="0"/>
              <a:t>Cross-platform = More users</a:t>
            </a:r>
          </a:p>
          <a:p>
            <a:r>
              <a:rPr lang="en-US" baseline="0" dirty="0"/>
              <a:t>More tools = Flexible development workflows</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34</a:t>
            </a:fld>
            <a:endParaRPr lang="en-US"/>
          </a:p>
        </p:txBody>
      </p:sp>
    </p:spTree>
    <p:extLst>
      <p:ext uri="{BB962C8B-B14F-4D97-AF65-F5344CB8AC3E}">
        <p14:creationId xmlns:p14="http://schemas.microsoft.com/office/powerpoint/2010/main" val="3241474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EAF4AE-F2E3-461E-B573-07B938CB388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9809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http://dot.net. </a:t>
            </a:r>
            <a:r>
              <a:rPr lang="en-US" baseline="0" dirty="0"/>
              <a:t> Show that from the homepage on getting started with .NET you are immediately welcomed regardless of the type of developer you are.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36</a:t>
            </a:fld>
            <a:endParaRPr lang="en-US"/>
          </a:p>
        </p:txBody>
      </p:sp>
    </p:spTree>
    <p:extLst>
      <p:ext uri="{BB962C8B-B14F-4D97-AF65-F5344CB8AC3E}">
        <p14:creationId xmlns:p14="http://schemas.microsoft.com/office/powerpoint/2010/main" val="4157159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37</a:t>
            </a:fld>
            <a:endParaRPr lang="en-US"/>
          </a:p>
        </p:txBody>
      </p:sp>
    </p:spTree>
    <p:extLst>
      <p:ext uri="{BB962C8B-B14F-4D97-AF65-F5344CB8AC3E}">
        <p14:creationId xmlns:p14="http://schemas.microsoft.com/office/powerpoint/2010/main" val="495398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Description (“what is the .NET Foundation”)</a:t>
            </a:r>
            <a:endParaRPr lang="en-US" sz="12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The .NET Foundation is an independent organization created to foster open development and collaboration around the growing collection of open source technologies for.NET. It will serve as a forum for commercial and community developers alike with a set of practices and processes that strengthen the future of the .NET ecosystem. </a:t>
            </a:r>
          </a:p>
          <a:p>
            <a:endParaRPr lang="en-US" sz="1200"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Story telling (“why the .NET Foundation”)</a:t>
            </a: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In 2012 we announced how some key components of .NET such as ASP.NET MVC or Entity Framework embraced a new development process that was more transparent, open, and community driven. Since then, Microsoft has</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received great feedback from you. Increasing our investments in .NET, while opening the process to the community has allowed .NET to innovate faster</a:t>
            </a:r>
            <a:r>
              <a:rPr lang="en-US" sz="1200" kern="1200" baseline="0" dirty="0">
                <a:solidFill>
                  <a:schemeClr val="tx1"/>
                </a:solidFill>
                <a:effectLst/>
                <a:latin typeface="Segoe UI Light" pitchFamily="34" charset="0"/>
                <a:ea typeface="+mn-ea"/>
                <a:cs typeface="+mn-cs"/>
              </a:rPr>
              <a:t> with feedback and contributions</a:t>
            </a:r>
            <a:r>
              <a:rPr lang="en-US" sz="1200" kern="1200" dirty="0">
                <a:solidFill>
                  <a:schemeClr val="tx1"/>
                </a:solidFill>
                <a:effectLst/>
                <a:latin typeface="Segoe UI Light" pitchFamily="34" charset="0"/>
                <a:ea typeface="+mn-ea"/>
                <a:cs typeface="+mn-cs"/>
              </a:rPr>
              <a:t>. With the .NET Foundation we want to extend this new development model to be the norm for .NET and not the exception. We want to make sure that .NET projects (both from Microsoft and from other companies and individual contributors) have a place that provides the mechanisms to promote the openness, community participation</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and rapid innovation to build the next generation of the .NET ecosystem.</a:t>
            </a:r>
          </a:p>
          <a:p>
            <a:endParaRPr lang="en-US" sz="120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Messaging pillars (“what are the top three things I need to know about the .NET Foundation”)</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opens the development process for .NET: </a:t>
            </a:r>
            <a:r>
              <a:rPr lang="en-US" sz="1200" kern="1200" dirty="0">
                <a:solidFill>
                  <a:schemeClr val="tx1"/>
                </a:solidFill>
                <a:effectLst/>
                <a:latin typeface="Segoe UI Light" pitchFamily="34" charset="0"/>
                <a:ea typeface="+mn-ea"/>
                <a:cs typeface="+mn-cs"/>
              </a:rPr>
              <a:t>The .NET Foundation brings into one common umbrella existing and new relevant open source projects for the .NET platform, such as ASP.NET, Entity Framework and the recently added .NET Compiler Platform (“Roslyn”). The .NET Foundation will provide the frame for making this the norm moving forward, so more and more components and libraries of .NET are using an</a:t>
            </a:r>
            <a:r>
              <a:rPr lang="en-US" sz="1200" kern="1200" baseline="0" dirty="0">
                <a:solidFill>
                  <a:schemeClr val="tx1"/>
                </a:solidFill>
                <a:effectLst/>
                <a:latin typeface="Segoe UI Light" pitchFamily="34" charset="0"/>
                <a:ea typeface="+mn-ea"/>
                <a:cs typeface="+mn-cs"/>
              </a:rPr>
              <a:t> open process that is transparent and welcomes your participation.</a:t>
            </a:r>
            <a:endParaRPr lang="en-US" sz="12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It encourages customers, partners and the broader community to participate: </a:t>
            </a:r>
            <a:r>
              <a:rPr lang="en-US" sz="1200" kern="1200" dirty="0">
                <a:solidFill>
                  <a:schemeClr val="tx1"/>
                </a:solidFill>
                <a:effectLst/>
                <a:latin typeface="Segoe UI Light" pitchFamily="34" charset="0"/>
                <a:ea typeface="+mn-ea"/>
                <a:cs typeface="+mn-cs"/>
              </a:rPr>
              <a:t>The .NET Foundation will foster the involvement and direct code contributions from the community, both through its board members, advisory council, technical</a:t>
            </a:r>
            <a:r>
              <a:rPr lang="en-US" sz="1200" kern="1200" baseline="0" dirty="0">
                <a:solidFill>
                  <a:schemeClr val="tx1"/>
                </a:solidFill>
                <a:effectLst/>
                <a:latin typeface="Segoe UI Light" pitchFamily="34" charset="0"/>
                <a:ea typeface="+mn-ea"/>
                <a:cs typeface="+mn-cs"/>
              </a:rPr>
              <a:t> steering group,</a:t>
            </a:r>
            <a:r>
              <a:rPr lang="en-US" sz="1200" kern="1200" dirty="0">
                <a:solidFill>
                  <a:schemeClr val="tx1"/>
                </a:solidFill>
                <a:effectLst/>
                <a:latin typeface="Segoe UI Light" pitchFamily="34" charset="0"/>
                <a:ea typeface="+mn-ea"/>
                <a:cs typeface="+mn-cs"/>
              </a:rPr>
              <a:t> as well as directly from individual developers, through an open and transparent governance model that strengthens the future </a:t>
            </a:r>
            <a:r>
              <a:rPr lang="en-US" sz="1200" kern="1200" baseline="0" dirty="0">
                <a:solidFill>
                  <a:schemeClr val="tx1"/>
                </a:solidFill>
                <a:effectLst/>
                <a:latin typeface="Segoe UI Light" pitchFamily="34" charset="0"/>
                <a:ea typeface="+mn-ea"/>
                <a:cs typeface="+mn-cs"/>
              </a:rPr>
              <a:t>of .NET.</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promotes innovation by a vibrant partner ecosystem and open source community: </a:t>
            </a:r>
            <a:r>
              <a:rPr lang="en-US" sz="1200" kern="1200" dirty="0">
                <a:solidFill>
                  <a:schemeClr val="tx1"/>
                </a:solidFill>
                <a:effectLst/>
                <a:latin typeface="Segoe UI Light" pitchFamily="34" charset="0"/>
                <a:ea typeface="+mn-ea"/>
                <a:cs typeface="+mn-cs"/>
              </a:rPr>
              <a:t>The .NET Foundation will promote commercial partners and open source developers to build solutions that leverage the platform openness to provide additional innovation to .NET developers. This includes extending .NET to other platforms, extending Visual Studio to create new experiences, providing additional tools or extending the framework and libraries with new capabilities.</a:t>
            </a:r>
          </a:p>
          <a:p>
            <a:pPr marL="171450" lvl="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200" b="1" kern="1200" dirty="0">
                <a:solidFill>
                  <a:schemeClr val="tx1"/>
                </a:solidFill>
                <a:effectLst/>
                <a:latin typeface="Segoe UI Light" pitchFamily="34" charset="0"/>
                <a:ea typeface="+mn-ea"/>
                <a:cs typeface="+mn-cs"/>
              </a:rPr>
              <a:t>Call</a:t>
            </a:r>
            <a:r>
              <a:rPr lang="en-US" sz="1200" b="1" kern="1200" baseline="0" dirty="0">
                <a:solidFill>
                  <a:schemeClr val="tx1"/>
                </a:solidFill>
                <a:effectLst/>
                <a:latin typeface="Segoe UI Light" pitchFamily="34" charset="0"/>
                <a:ea typeface="+mn-ea"/>
                <a:cs typeface="+mn-cs"/>
              </a:rPr>
              <a:t> to action: Join the conversation</a:t>
            </a:r>
          </a:p>
          <a:p>
            <a:pPr marL="0" lvl="0" indent="0">
              <a:buFont typeface="Arial" panose="020B0604020202020204" pitchFamily="34" charset="0"/>
              <a:buNone/>
            </a:pPr>
            <a:r>
              <a:rPr lang="en-US" sz="1200" kern="1200" dirty="0">
                <a:solidFill>
                  <a:schemeClr val="tx1"/>
                </a:solidFill>
                <a:effectLst/>
                <a:latin typeface="Segoe UI Light" pitchFamily="34" charset="0"/>
                <a:ea typeface="+mn-ea"/>
                <a:cs typeface="+mn-cs"/>
              </a:rPr>
              <a:t>We are just taking the first steps in the creation</a:t>
            </a:r>
            <a:r>
              <a:rPr lang="en-US" sz="1200" kern="1200" baseline="0" dirty="0">
                <a:solidFill>
                  <a:schemeClr val="tx1"/>
                </a:solidFill>
                <a:effectLst/>
                <a:latin typeface="Segoe UI Light" pitchFamily="34" charset="0"/>
                <a:ea typeface="+mn-ea"/>
                <a:cs typeface="+mn-cs"/>
              </a:rPr>
              <a:t> of the .NET Foundation because we want your feedback and participation from the very beginning. We are starting with a core set of participants including representatives for the .NET open source community, partners and enterprises such as Miguel de Icaza and Salesforce for example, who will collaborate to define the frame of the .NET Foundation. You can actually be part of that process too by providing feedback at dotnetfoundation.org. </a:t>
            </a:r>
          </a:p>
          <a:p>
            <a:pPr marL="0" lvl="0" indent="0">
              <a:buFont typeface="Arial" panose="020B0604020202020204" pitchFamily="34" charset="0"/>
              <a:buNone/>
            </a:pPr>
            <a:endParaRPr lang="en-US" sz="1200"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fld id="{BA63594D-14EC-442B-AE1C-93CD4FE02652}" type="slidenum">
              <a:rPr lang="en-US" smtClean="0"/>
              <a:t>38</a:t>
            </a:fld>
            <a:endParaRPr lang="en-US"/>
          </a:p>
        </p:txBody>
      </p:sp>
    </p:spTree>
    <p:extLst>
      <p:ext uri="{BB962C8B-B14F-4D97-AF65-F5344CB8AC3E}">
        <p14:creationId xmlns:p14="http://schemas.microsoft.com/office/powerpoint/2010/main" val="4053340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kern="0" dirty="0">
                <a:solidFill>
                  <a:srgbClr val="000000"/>
                </a:solidFill>
                <a:latin typeface="Segoe UI"/>
              </a:rPr>
              <a:t>Up to date benchmarks here:</a:t>
            </a:r>
          </a:p>
          <a:p>
            <a:r>
              <a:rPr lang="en-US" kern="0" dirty="0">
                <a:solidFill>
                  <a:srgbClr val="000000"/>
                </a:solidFill>
                <a:latin typeface="Segoe UI"/>
              </a:rPr>
              <a:t>https://github.com/aspnet/benchmarks </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9/23/16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60171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during workshop</a:t>
            </a:r>
            <a:r>
              <a:rPr lang="en-US" baseline="0" dirty="0" smtClean="0"/>
              <a:t> – app creation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42</a:t>
            </a:fld>
            <a:endParaRPr lang="en-US"/>
          </a:p>
        </p:txBody>
      </p:sp>
    </p:spTree>
    <p:extLst>
      <p:ext uri="{BB962C8B-B14F-4D97-AF65-F5344CB8AC3E}">
        <p14:creationId xmlns:p14="http://schemas.microsoft.com/office/powerpoint/2010/main" val="1455065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61652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94779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a:t>
            </a:r>
            <a:r>
              <a:rPr lang="en-US">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a:t>
            </a: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To address this, we introduced portable class libraries, which allow abstracting over each platform’s libraries with reference implementations.</a:t>
            </a:r>
            <a:endParaRPr lang="en-US" dirty="0">
              <a:latin typeface="Segoe UI Semilight" panose="020B0402040204020203" pitchFamily="34" charset="0"/>
              <a:cs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431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3366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9983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Reusing code is dramatically better with the .NET Standard Library. It includes reference implementations, just like the PCL but it also can be extended with full implementations shared across all platforms.</a:t>
            </a:r>
            <a:endParaRPr lang="en-US" dirty="0">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2933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standard library</a:t>
            </a:r>
            <a:r>
              <a:rPr lang="en-US" baseline="0" dirty="0"/>
              <a:t> allows us to innovate much more quickly and those innovations are picked up by all the platforms. T</a:t>
            </a:r>
            <a:r>
              <a:rPr lang="en-US" dirty="0"/>
              <a:t>ooling innovation affects both app models</a:t>
            </a:r>
            <a:r>
              <a:rPr lang="en-US" baseline="0" dirty="0"/>
              <a:t> &amp; </a:t>
            </a:r>
            <a:r>
              <a:rPr lang="en-US" dirty="0"/>
              <a:t>standard library</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9348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emf"/><Relationship Id="rId3" Type="http://schemas.openxmlformats.org/officeDocument/2006/relationships/image" Target="../media/image10.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emf"/><Relationship Id="rId3" Type="http://schemas.openxmlformats.org/officeDocument/2006/relationships/image" Target="../media/image1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emf"/><Relationship Id="rId3" Type="http://schemas.openxmlformats.org/officeDocument/2006/relationships/image" Target="../media/image10.em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emf"/></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314695277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83316481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80217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066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83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172358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976576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69631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386495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86292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03934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822220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52718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4136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42799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290234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075710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788" y="440042"/>
            <a:ext cx="2907036" cy="1257969"/>
          </a:xfrm>
          <a:prstGeom prst="rect">
            <a:avLst/>
          </a:prstGeom>
        </p:spPr>
      </p:pic>
    </p:spTree>
    <p:extLst>
      <p:ext uri="{BB962C8B-B14F-4D97-AF65-F5344CB8AC3E}">
        <p14:creationId xmlns:p14="http://schemas.microsoft.com/office/powerpoint/2010/main" val="2599040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98245844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85317510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3689847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95522381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2289102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31704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0764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24235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080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41182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793133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1357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8951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231385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823089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4045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781205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575061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736433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273436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0222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Tree>
    <p:extLst>
      <p:ext uri="{BB962C8B-B14F-4D97-AF65-F5344CB8AC3E}">
        <p14:creationId xmlns:p14="http://schemas.microsoft.com/office/powerpoint/2010/main" val="1219360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174243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793675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970965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165131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253800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782401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4983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59634909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202195706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6804486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9278837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1752404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83510089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7019406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402053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62400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99659802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56484422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771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583" y="822796"/>
            <a:ext cx="9526833" cy="5212407"/>
          </a:xfrm>
          <a:prstGeom prst="rect">
            <a:avLst/>
          </a:prstGeom>
        </p:spPr>
      </p:pic>
    </p:spTree>
    <p:extLst>
      <p:ext uri="{BB962C8B-B14F-4D97-AF65-F5344CB8AC3E}">
        <p14:creationId xmlns:p14="http://schemas.microsoft.com/office/powerpoint/2010/main" val="323120572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3324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244031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213" y="6092098"/>
            <a:ext cx="1421436" cy="300619"/>
          </a:xfrm>
          <a:prstGeom prst="rect">
            <a:avLst/>
          </a:prstGeom>
        </p:spPr>
      </p:pic>
      <p:grpSp>
        <p:nvGrpSpPr>
          <p:cNvPr id="11" name="Group 10"/>
          <p:cNvGrpSpPr/>
          <p:nvPr userDrawn="1"/>
        </p:nvGrpSpPr>
        <p:grpSpPr bwMode="white">
          <a:xfrm>
            <a:off x="232219" y="2077800"/>
            <a:ext cx="4983546"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8"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8"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8"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1"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1"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1"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8697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92000"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black">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6092098"/>
            <a:ext cx="1421436" cy="300619"/>
          </a:xfrm>
          <a:prstGeom prst="rect">
            <a:avLst/>
          </a:prstGeom>
        </p:spPr>
      </p:pic>
    </p:spTree>
    <p:extLst>
      <p:ext uri="{BB962C8B-B14F-4D97-AF65-F5344CB8AC3E}">
        <p14:creationId xmlns:p14="http://schemas.microsoft.com/office/powerpoint/2010/main" val="3665430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9174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67739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8477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07030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660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9454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24247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90915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19841180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89433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3303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497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2635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185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8764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51409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900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65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4998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18097387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176431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023922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34941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9"/>
            <a:ext cx="1408078" cy="300619"/>
          </a:xfrm>
          <a:prstGeom prst="rect">
            <a:avLst/>
          </a:prstGeom>
        </p:spPr>
      </p:pic>
      <p:sp>
        <p:nvSpPr>
          <p:cNvPr id="12" name="Freeform 11"/>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803436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
        <p:nvSpPr>
          <p:cNvPr id="2" name="TextBox 1"/>
          <p:cNvSpPr txBox="1"/>
          <p:nvPr userDrawn="1"/>
        </p:nvSpPr>
        <p:spPr>
          <a:xfrm>
            <a:off x="283308" y="5954047"/>
            <a:ext cx="1892940" cy="622056"/>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48637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308" y="5954047"/>
            <a:ext cx="1892940" cy="622056"/>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961971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3278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77161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9645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5495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34273161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696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8300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8997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79147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9532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014974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7"/>
            <a:ext cx="8964248" cy="1158793"/>
          </a:xfrm>
          <a:noFill/>
        </p:spPr>
        <p:txBody>
          <a:bodyPr wrap="square" tIns="91440" bIns="91440" anchor="t" anchorCtr="0">
            <a:spAutoFit/>
          </a:bodyPr>
          <a:lstStyle>
            <a:lvl1pPr>
              <a:defRPr sz="7056"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964247" cy="724246"/>
          </a:xfrm>
          <a:noFill/>
        </p:spPr>
        <p:txBody>
          <a:bodyPr wrap="square" lIns="182880" tIns="146304" rIns="182880" bIns="146304">
            <a:spAutoFit/>
          </a:bodyPr>
          <a:lstStyle>
            <a:lvl1pPr marL="0" indent="0">
              <a:spcBef>
                <a:spcPts val="0"/>
              </a:spcBef>
              <a:buNone/>
              <a:defRPr sz="3136"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63928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964247"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00077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29508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561259054"/>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34" Type="http://schemas.openxmlformats.org/officeDocument/2006/relationships/image" Target="../media/image1.png"/><Relationship Id="rId35"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43.xml"/><Relationship Id="rId12" Type="http://schemas.openxmlformats.org/officeDocument/2006/relationships/theme" Target="../theme/theme2.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slideLayout" Target="../slideLayouts/slideLayout56.xml"/><Relationship Id="rId14" Type="http://schemas.openxmlformats.org/officeDocument/2006/relationships/slideLayout" Target="../slideLayouts/slideLayout57.xml"/><Relationship Id="rId15" Type="http://schemas.openxmlformats.org/officeDocument/2006/relationships/slideLayout" Target="../slideLayouts/slideLayout58.xml"/><Relationship Id="rId16" Type="http://schemas.openxmlformats.org/officeDocument/2006/relationships/slideLayout" Target="../slideLayouts/slideLayout59.xml"/><Relationship Id="rId17" Type="http://schemas.openxmlformats.org/officeDocument/2006/relationships/theme" Target="../theme/theme3.xml"/><Relationship Id="rId18" Type="http://schemas.openxmlformats.org/officeDocument/2006/relationships/image" Target="../media/image7.png"/><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9" Type="http://schemas.openxmlformats.org/officeDocument/2006/relationships/slideLayout" Target="../slideLayouts/slideLayout52.xml"/><Relationship Id="rId10"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8.xml"/><Relationship Id="rId20" Type="http://schemas.openxmlformats.org/officeDocument/2006/relationships/slideLayout" Target="../slideLayouts/slideLayout79.xml"/><Relationship Id="rId21" Type="http://schemas.openxmlformats.org/officeDocument/2006/relationships/slideLayout" Target="../slideLayouts/slideLayout80.xml"/><Relationship Id="rId22" Type="http://schemas.openxmlformats.org/officeDocument/2006/relationships/slideLayout" Target="../slideLayouts/slideLayout81.xml"/><Relationship Id="rId23" Type="http://schemas.openxmlformats.org/officeDocument/2006/relationships/slideLayout" Target="../slideLayouts/slideLayout82.xml"/><Relationship Id="rId24" Type="http://schemas.openxmlformats.org/officeDocument/2006/relationships/theme" Target="../theme/theme4.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Relationship Id="rId14" Type="http://schemas.openxmlformats.org/officeDocument/2006/relationships/slideLayout" Target="../slideLayouts/slideLayout73.xml"/><Relationship Id="rId15" Type="http://schemas.openxmlformats.org/officeDocument/2006/relationships/slideLayout" Target="../slideLayouts/slideLayout74.xml"/><Relationship Id="rId16" Type="http://schemas.openxmlformats.org/officeDocument/2006/relationships/slideLayout" Target="../slideLayouts/slideLayout75.xml"/><Relationship Id="rId17" Type="http://schemas.openxmlformats.org/officeDocument/2006/relationships/slideLayout" Target="../slideLayouts/slideLayout76.xml"/><Relationship Id="rId18" Type="http://schemas.openxmlformats.org/officeDocument/2006/relationships/slideLayout" Target="../slideLayouts/slideLayout77.xml"/><Relationship Id="rId19" Type="http://schemas.openxmlformats.org/officeDocument/2006/relationships/slideLayout" Target="../slideLayouts/slideLayout78.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91.xml"/><Relationship Id="rId20" Type="http://schemas.openxmlformats.org/officeDocument/2006/relationships/slideLayout" Target="../slideLayouts/slideLayout102.xml"/><Relationship Id="rId21" Type="http://schemas.openxmlformats.org/officeDocument/2006/relationships/slideLayout" Target="../slideLayouts/slideLayout103.xml"/><Relationship Id="rId22" Type="http://schemas.openxmlformats.org/officeDocument/2006/relationships/slideLayout" Target="../slideLayouts/slideLayout104.xml"/><Relationship Id="rId23" Type="http://schemas.openxmlformats.org/officeDocument/2006/relationships/slideLayout" Target="../slideLayouts/slideLayout105.xml"/><Relationship Id="rId24" Type="http://schemas.openxmlformats.org/officeDocument/2006/relationships/theme" Target="../theme/theme5.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Relationship Id="rId15" Type="http://schemas.openxmlformats.org/officeDocument/2006/relationships/slideLayout" Target="../slideLayouts/slideLayout97.xml"/><Relationship Id="rId16" Type="http://schemas.openxmlformats.org/officeDocument/2006/relationships/slideLayout" Target="../slideLayouts/slideLayout98.xml"/><Relationship Id="rId17" Type="http://schemas.openxmlformats.org/officeDocument/2006/relationships/slideLayout" Target="../slideLayouts/slideLayout99.xml"/><Relationship Id="rId18" Type="http://schemas.openxmlformats.org/officeDocument/2006/relationships/slideLayout" Target="../slideLayouts/slideLayout100.xml"/><Relationship Id="rId19" Type="http://schemas.openxmlformats.org/officeDocument/2006/relationships/slideLayout" Target="../slideLayouts/slideLayout101.xml"/><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46824920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9/23/16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926302366"/>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1973856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93"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6"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1518611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70902" y="-8231"/>
            <a:ext cx="936855"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445820584"/>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70.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70.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5.png"/><Relationship Id="rId1" Type="http://schemas.openxmlformats.org/officeDocument/2006/relationships/slideLayout" Target="../slideLayouts/slideLayout62.xml"/><Relationship Id="rId2"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70.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30.png"/><Relationship Id="rId1" Type="http://schemas.openxmlformats.org/officeDocument/2006/relationships/slideLayout" Target="../slideLayouts/slideLayout70.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70.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microsoft.com/office/2007/relationships/hdphoto" Target="../media/hdphoto1.wdp"/><Relationship Id="rId1" Type="http://schemas.openxmlformats.org/officeDocument/2006/relationships/slideLayout" Target="../slideLayouts/slideLayout34.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3.png"/><Relationship Id="rId5" Type="http://schemas.microsoft.com/office/2007/relationships/hdphoto" Target="../media/hdphoto1.wdp"/><Relationship Id="rId1" Type="http://schemas.openxmlformats.org/officeDocument/2006/relationships/slideLayout" Target="../slideLayouts/slideLayout46.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9.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3" Type="http://schemas.openxmlformats.org/officeDocument/2006/relationships/hyperlink" Target="https://www.microsoft.com/net" TargetMode="External"/><Relationship Id="rId4" Type="http://schemas.openxmlformats.org/officeDocument/2006/relationships/image" Target="../media/image40.png"/><Relationship Id="rId1" Type="http://schemas.openxmlformats.org/officeDocument/2006/relationships/slideLayout" Target="../slideLayouts/slideLayout46.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46.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3" Type="http://schemas.openxmlformats.org/officeDocument/2006/relationships/hyperlink" Target="http://dotnetfoundation.org/" TargetMode="External"/><Relationship Id="rId4" Type="http://schemas.openxmlformats.org/officeDocument/2006/relationships/image" Target="../media/image37.png"/><Relationship Id="rId1" Type="http://schemas.openxmlformats.org/officeDocument/2006/relationships/slideLayout" Target="../slideLayouts/slideLayout86.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hyperlink" Target="mailto:wyn.vandevanter@excella.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2651" y="2465173"/>
            <a:ext cx="9860672" cy="899665"/>
          </a:xfrm>
        </p:spPr>
        <p:txBody>
          <a:bodyPr/>
          <a:lstStyle/>
          <a:p>
            <a:r>
              <a:rPr lang="en-US" dirty="0" smtClean="0"/>
              <a:t>.NET Revamped </a:t>
            </a:r>
            <a:endParaRPr lang="en-US" dirty="0"/>
          </a:p>
        </p:txBody>
      </p:sp>
      <p:sp>
        <p:nvSpPr>
          <p:cNvPr id="4" name="Text Placeholder 3"/>
          <p:cNvSpPr>
            <a:spLocks noGrp="1"/>
          </p:cNvSpPr>
          <p:nvPr>
            <p:ph type="body" sz="quarter" idx="10"/>
          </p:nvPr>
        </p:nvSpPr>
        <p:spPr>
          <a:xfrm>
            <a:off x="6612987" y="4646813"/>
            <a:ext cx="5378549" cy="1053622"/>
          </a:xfrm>
        </p:spPr>
        <p:txBody>
          <a:bodyPr/>
          <a:lstStyle/>
          <a:p>
            <a:r>
              <a:rPr lang="en-US" dirty="0" smtClean="0"/>
              <a:t>Pat Leong</a:t>
            </a:r>
          </a:p>
          <a:p>
            <a:r>
              <a:rPr lang="en-US" dirty="0" smtClean="0"/>
              <a:t>@</a:t>
            </a:r>
            <a:r>
              <a:rPr lang="en-US" dirty="0" err="1" smtClean="0"/>
              <a:t>thepatleong</a:t>
            </a:r>
            <a:endParaRPr lang="en-US" dirty="0"/>
          </a:p>
        </p:txBody>
      </p:sp>
      <p:sp>
        <p:nvSpPr>
          <p:cNvPr id="5" name="Text Placeholder 2"/>
          <p:cNvSpPr txBox="1">
            <a:spLocks/>
          </p:cNvSpPr>
          <p:nvPr/>
        </p:nvSpPr>
        <p:spPr>
          <a:xfrm>
            <a:off x="1837789" y="4646813"/>
            <a:ext cx="3928012" cy="1053622"/>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ts val="0"/>
              </a:spcBef>
              <a:spcAft>
                <a:spcPts val="0"/>
              </a:spcAft>
              <a:buClr>
                <a:schemeClr val="tx1"/>
              </a:buClr>
              <a:buSzPct val="100000"/>
              <a:buFontTx/>
              <a:buNone/>
              <a:tabLst/>
              <a:defRPr sz="3137"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2"/>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2"/>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2"/>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2"/>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mtClean="0"/>
              <a:t>Wyn Van Devanter</a:t>
            </a:r>
          </a:p>
          <a:p>
            <a:r>
              <a:rPr lang="en-US" smtClean="0"/>
              <a:t>@wynv</a:t>
            </a:r>
            <a:endParaRPr lang="en-US" dirty="0" smtClean="0"/>
          </a:p>
        </p:txBody>
      </p:sp>
    </p:spTree>
    <p:extLst>
      <p:ext uri="{BB962C8B-B14F-4D97-AF65-F5344CB8AC3E}">
        <p14:creationId xmlns:p14="http://schemas.microsoft.com/office/powerpoint/2010/main" val="2299688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0612688" cy="899665"/>
          </a:xfrm>
        </p:spPr>
        <p:txBody>
          <a:bodyPr/>
          <a:lstStyle/>
          <a:p>
            <a:r>
              <a:rPr lang="en-US" dirty="0"/>
              <a:t>.NET future innovation</a:t>
            </a:r>
          </a:p>
        </p:txBody>
      </p:sp>
      <p:sp>
        <p:nvSpPr>
          <p:cNvPr id="57" name="Rectangle 56"/>
          <p:cNvSpPr/>
          <p:nvPr/>
        </p:nvSpPr>
        <p:spPr>
          <a:xfrm>
            <a:off x="6611785" y="2689878"/>
            <a:ext cx="440646" cy="505078"/>
          </a:xfrm>
          <a:prstGeom prst="rect">
            <a:avLst/>
          </a:prstGeom>
        </p:spPr>
        <p:txBody>
          <a:bodyPr wrap="none" lIns="179285" tIns="143428" rIns="179285" bIns="143428">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t>
            </a:r>
            <a:endParaRPr kumimoji="0" 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grpSp>
        <p:nvGrpSpPr>
          <p:cNvPr id="41" name="Group 40"/>
          <p:cNvGrpSpPr/>
          <p:nvPr/>
        </p:nvGrpSpPr>
        <p:grpSpPr>
          <a:xfrm>
            <a:off x="1076075" y="5266671"/>
            <a:ext cx="8829784" cy="1120531"/>
            <a:chOff x="1973256" y="5222473"/>
            <a:chExt cx="8553106" cy="1120850"/>
          </a:xfrm>
        </p:grpSpPr>
        <p:sp>
          <p:nvSpPr>
            <p:cNvPr id="45" name="TextBox 44"/>
            <p:cNvSpPr txBox="1"/>
            <p:nvPr/>
          </p:nvSpPr>
          <p:spPr>
            <a:xfrm>
              <a:off x="1973256" y="5222473"/>
              <a:ext cx="8553106" cy="1120850"/>
            </a:xfrm>
            <a:prstGeom prst="rect">
              <a:avLst/>
            </a:prstGeom>
            <a:solidFill>
              <a:schemeClr val="accent5"/>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mn-lt"/>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COMMON INFRASTRUCTURE</a:t>
              </a:r>
            </a:p>
          </p:txBody>
        </p:sp>
      </p:grpSp>
      <p:grpSp>
        <p:nvGrpSpPr>
          <p:cNvPr id="67" name="Group 66"/>
          <p:cNvGrpSpPr/>
          <p:nvPr/>
        </p:nvGrpSpPr>
        <p:grpSpPr>
          <a:xfrm>
            <a:off x="6992415" y="1187962"/>
            <a:ext cx="2913381" cy="2330705"/>
            <a:chOff x="7132627" y="1211287"/>
            <a:chExt cx="2971800" cy="2377440"/>
          </a:xfrm>
        </p:grpSpPr>
        <p:grpSp>
          <p:nvGrpSpPr>
            <p:cNvPr id="68" name="Group 67"/>
            <p:cNvGrpSpPr/>
            <p:nvPr/>
          </p:nvGrpSpPr>
          <p:grpSpPr>
            <a:xfrm>
              <a:off x="7132627" y="1211287"/>
              <a:ext cx="2971800" cy="2377440"/>
              <a:chOff x="7489548" y="1582078"/>
              <a:chExt cx="2917390" cy="2331366"/>
            </a:xfrm>
            <a:solidFill>
              <a:schemeClr val="accent6"/>
            </a:solidFill>
          </p:grpSpPr>
          <p:sp>
            <p:nvSpPr>
              <p:cNvPr id="73" name="Rectangle 72"/>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74" name="TextBox 73"/>
              <p:cNvSpPr txBox="1"/>
              <p:nvPr/>
            </p:nvSpPr>
            <p:spPr>
              <a:xfrm>
                <a:off x="7489548" y="1582078"/>
                <a:ext cx="2917390" cy="627676"/>
              </a:xfrm>
              <a:prstGeom prst="rect">
                <a:avLst/>
              </a:prstGeom>
              <a:solidFill>
                <a:schemeClr val="accent6">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XAMARIN</a:t>
                </a:r>
              </a:p>
            </p:txBody>
          </p:sp>
        </p:grpSp>
        <p:grpSp>
          <p:nvGrpSpPr>
            <p:cNvPr id="69" name="Group 68"/>
            <p:cNvGrpSpPr/>
            <p:nvPr/>
          </p:nvGrpSpPr>
          <p:grpSpPr>
            <a:xfrm>
              <a:off x="7223760" y="2102819"/>
              <a:ext cx="2788920" cy="1234440"/>
              <a:chOff x="7223760" y="2102819"/>
              <a:chExt cx="2788920" cy="1234440"/>
            </a:xfrm>
          </p:grpSpPr>
          <p:sp>
            <p:nvSpPr>
              <p:cNvPr id="70" name="TextBox 69"/>
              <p:cNvSpPr txBox="1"/>
              <p:nvPr/>
            </p:nvSpPr>
            <p:spPr>
              <a:xfrm>
                <a:off x="7223760" y="210281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iOS</a:t>
                </a:r>
              </a:p>
            </p:txBody>
          </p:sp>
          <p:sp>
            <p:nvSpPr>
              <p:cNvPr id="71" name="TextBox 70"/>
              <p:cNvSpPr txBox="1"/>
              <p:nvPr/>
            </p:nvSpPr>
            <p:spPr>
              <a:xfrm>
                <a:off x="8641080" y="242285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Android</a:t>
                </a:r>
              </a:p>
            </p:txBody>
          </p:sp>
          <p:sp>
            <p:nvSpPr>
              <p:cNvPr id="72" name="TextBox 71"/>
              <p:cNvSpPr txBox="1"/>
              <p:nvPr/>
            </p:nvSpPr>
            <p:spPr>
              <a:xfrm>
                <a:off x="7223760" y="274289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endParaRPr>
              </a:p>
            </p:txBody>
          </p:sp>
        </p:grpSp>
      </p:grpSp>
      <p:sp>
        <p:nvSpPr>
          <p:cNvPr id="75" name="TextBox 74"/>
          <p:cNvSpPr txBox="1"/>
          <p:nvPr/>
        </p:nvSpPr>
        <p:spPr>
          <a:xfrm>
            <a:off x="1076076" y="3563464"/>
            <a:ext cx="8829784" cy="1658386"/>
          </a:xfrm>
          <a:prstGeom prst="rect">
            <a:avLst/>
          </a:prstGeom>
          <a:solidFill>
            <a:schemeClr val="accent2"/>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STANDARD LIBRARY</a:t>
            </a:r>
          </a:p>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One library to rule them all</a:t>
            </a:r>
          </a:p>
        </p:txBody>
      </p:sp>
      <p:grpSp>
        <p:nvGrpSpPr>
          <p:cNvPr id="76" name="Group 75"/>
          <p:cNvGrpSpPr/>
          <p:nvPr/>
        </p:nvGrpSpPr>
        <p:grpSpPr>
          <a:xfrm>
            <a:off x="1076076" y="1187961"/>
            <a:ext cx="2913381" cy="2330705"/>
            <a:chOff x="1097653" y="1211286"/>
            <a:chExt cx="2971800" cy="2377440"/>
          </a:xfrm>
        </p:grpSpPr>
        <p:grpSp>
          <p:nvGrpSpPr>
            <p:cNvPr id="77" name="Group 76"/>
            <p:cNvGrpSpPr/>
            <p:nvPr/>
          </p:nvGrpSpPr>
          <p:grpSpPr>
            <a:xfrm>
              <a:off x="1097653" y="1211286"/>
              <a:ext cx="2971800" cy="2377440"/>
              <a:chOff x="1719261" y="1582078"/>
              <a:chExt cx="2869373" cy="2331367"/>
            </a:xfrm>
          </p:grpSpPr>
          <p:sp>
            <p:nvSpPr>
              <p:cNvPr id="83" name="Rectangle 82"/>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84" name="TextBox 83"/>
              <p:cNvSpPr txBox="1"/>
              <p:nvPr/>
            </p:nvSpPr>
            <p:spPr>
              <a:xfrm>
                <a:off x="1719261" y="1582078"/>
                <a:ext cx="2869373" cy="627676"/>
              </a:xfrm>
              <a:prstGeom prst="rect">
                <a:avLst/>
              </a:prstGeom>
              <a:solidFill>
                <a:schemeClr val="accent1">
                  <a:lumMod val="75000"/>
                </a:schemeClr>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.NET FRAMEWORK</a:t>
                </a:r>
              </a:p>
            </p:txBody>
          </p:sp>
        </p:grpSp>
        <p:grpSp>
          <p:nvGrpSpPr>
            <p:cNvPr id="78" name="Group 77"/>
            <p:cNvGrpSpPr/>
            <p:nvPr/>
          </p:nvGrpSpPr>
          <p:grpSpPr>
            <a:xfrm>
              <a:off x="1188720" y="2102819"/>
              <a:ext cx="2788920" cy="1234440"/>
              <a:chOff x="1188720" y="2356171"/>
              <a:chExt cx="2788920" cy="1234440"/>
            </a:xfrm>
          </p:grpSpPr>
          <p:sp>
            <p:nvSpPr>
              <p:cNvPr id="79" name="TextBox 78"/>
              <p:cNvSpPr txBox="1"/>
              <p:nvPr/>
            </p:nvSpPr>
            <p:spPr>
              <a:xfrm>
                <a:off x="1897380" y="2996251"/>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ASP.NET</a:t>
                </a:r>
              </a:p>
            </p:txBody>
          </p:sp>
          <p:grpSp>
            <p:nvGrpSpPr>
              <p:cNvPr id="80" name="Group 79"/>
              <p:cNvGrpSpPr/>
              <p:nvPr/>
            </p:nvGrpSpPr>
            <p:grpSpPr>
              <a:xfrm>
                <a:off x="1188720" y="2356171"/>
                <a:ext cx="2788920" cy="594360"/>
                <a:chOff x="1645920" y="2384389"/>
                <a:chExt cx="2417064" cy="594360"/>
              </a:xfrm>
            </p:grpSpPr>
            <p:sp>
              <p:nvSpPr>
                <p:cNvPr id="81" name="TextBox 80"/>
                <p:cNvSpPr txBox="1"/>
                <p:nvPr/>
              </p:nvSpPr>
              <p:spPr>
                <a:xfrm>
                  <a:off x="2874264"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Windows Forms</a:t>
                  </a:r>
                </a:p>
              </p:txBody>
            </p:sp>
            <p:sp>
              <p:nvSpPr>
                <p:cNvPr id="82" name="TextBox 81"/>
                <p:cNvSpPr txBox="1"/>
                <p:nvPr/>
              </p:nvSpPr>
              <p:spPr>
                <a:xfrm>
                  <a:off x="1645920"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WPF</a:t>
                  </a:r>
                </a:p>
              </p:txBody>
            </p:sp>
          </p:grpSp>
        </p:grpSp>
      </p:grpSp>
      <p:grpSp>
        <p:nvGrpSpPr>
          <p:cNvPr id="85" name="Group 84"/>
          <p:cNvGrpSpPr/>
          <p:nvPr/>
        </p:nvGrpSpPr>
        <p:grpSpPr>
          <a:xfrm>
            <a:off x="4034245" y="1187961"/>
            <a:ext cx="2913381" cy="2330705"/>
            <a:chOff x="4115140" y="1211286"/>
            <a:chExt cx="2971800" cy="2377440"/>
          </a:xfrm>
        </p:grpSpPr>
        <p:grpSp>
          <p:nvGrpSpPr>
            <p:cNvPr id="86" name="Group 85"/>
            <p:cNvGrpSpPr/>
            <p:nvPr/>
          </p:nvGrpSpPr>
          <p:grpSpPr>
            <a:xfrm>
              <a:off x="4115140" y="1211286"/>
              <a:ext cx="2971800" cy="2377440"/>
              <a:chOff x="4604403" y="1582077"/>
              <a:chExt cx="3013825" cy="2331366"/>
            </a:xfrm>
          </p:grpSpPr>
          <p:sp>
            <p:nvSpPr>
              <p:cNvPr id="90" name="Rectangle 89"/>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91" name="TextBox 90"/>
              <p:cNvSpPr txBox="1"/>
              <p:nvPr/>
            </p:nvSpPr>
            <p:spPr>
              <a:xfrm>
                <a:off x="4604403" y="1582077"/>
                <a:ext cx="3013825" cy="627676"/>
              </a:xfrm>
              <a:prstGeom prst="rect">
                <a:avLst/>
              </a:prstGeom>
              <a:solidFill>
                <a:schemeClr val="accent3">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CORE</a:t>
                </a:r>
              </a:p>
            </p:txBody>
          </p:sp>
        </p:grpSp>
        <p:grpSp>
          <p:nvGrpSpPr>
            <p:cNvPr id="87" name="Group 86"/>
            <p:cNvGrpSpPr/>
            <p:nvPr/>
          </p:nvGrpSpPr>
          <p:grpSpPr>
            <a:xfrm>
              <a:off x="4206240" y="2102819"/>
              <a:ext cx="2788920" cy="1234440"/>
              <a:chOff x="4206240" y="2102819"/>
              <a:chExt cx="2788920" cy="1234440"/>
            </a:xfrm>
          </p:grpSpPr>
          <p:sp>
            <p:nvSpPr>
              <p:cNvPr id="88" name="TextBox 87"/>
              <p:cNvSpPr txBox="1"/>
              <p:nvPr/>
            </p:nvSpPr>
            <p:spPr>
              <a:xfrm>
                <a:off x="4206240" y="210281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UWP</a:t>
                </a:r>
              </a:p>
            </p:txBody>
          </p:sp>
          <p:sp>
            <p:nvSpPr>
              <p:cNvPr id="89" name="TextBox 88"/>
              <p:cNvSpPr txBox="1"/>
              <p:nvPr/>
            </p:nvSpPr>
            <p:spPr>
              <a:xfrm>
                <a:off x="5257800" y="274289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ASP.NET Core</a:t>
                </a:r>
              </a:p>
            </p:txBody>
          </p:sp>
        </p:grpSp>
      </p:grpSp>
      <p:sp>
        <p:nvSpPr>
          <p:cNvPr id="92" name="TextBox 91"/>
          <p:cNvSpPr txBox="1"/>
          <p:nvPr/>
        </p:nvSpPr>
        <p:spPr>
          <a:xfrm>
            <a:off x="269302" y="1187961"/>
            <a:ext cx="717140" cy="2330705"/>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APP MODEL </a:t>
            </a:r>
            <a:b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b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INNOVATION</a:t>
            </a:r>
          </a:p>
        </p:txBody>
      </p:sp>
      <p:sp>
        <p:nvSpPr>
          <p:cNvPr id="93" name="TextBox 92"/>
          <p:cNvSpPr txBox="1"/>
          <p:nvPr/>
        </p:nvSpPr>
        <p:spPr>
          <a:xfrm>
            <a:off x="269302" y="3563464"/>
            <a:ext cx="717140" cy="2823738"/>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.NET INNOVATION</a:t>
            </a:r>
          </a:p>
        </p:txBody>
      </p:sp>
      <p:grpSp>
        <p:nvGrpSpPr>
          <p:cNvPr id="5" name="Group 4"/>
          <p:cNvGrpSpPr/>
          <p:nvPr/>
        </p:nvGrpSpPr>
        <p:grpSpPr>
          <a:xfrm>
            <a:off x="9992511" y="1187961"/>
            <a:ext cx="1929941" cy="5196268"/>
            <a:chOff x="9992511" y="1187961"/>
            <a:chExt cx="1929941" cy="5196268"/>
          </a:xfrm>
        </p:grpSpPr>
        <p:grpSp>
          <p:nvGrpSpPr>
            <p:cNvPr id="8" name="Group 7"/>
            <p:cNvGrpSpPr/>
            <p:nvPr/>
          </p:nvGrpSpPr>
          <p:grpSpPr>
            <a:xfrm>
              <a:off x="9995138" y="1187961"/>
              <a:ext cx="1927314" cy="5196268"/>
              <a:chOff x="10195560" y="1211286"/>
              <a:chExt cx="1965961" cy="5300464"/>
            </a:xfrm>
          </p:grpSpPr>
          <p:grpSp>
            <p:nvGrpSpPr>
              <p:cNvPr id="32" name="Group 31"/>
              <p:cNvGrpSpPr/>
              <p:nvPr/>
            </p:nvGrpSpPr>
            <p:grpSpPr>
              <a:xfrm>
                <a:off x="10195560" y="1211286"/>
                <a:ext cx="1965961" cy="5300464"/>
                <a:chOff x="7489548" y="1582077"/>
                <a:chExt cx="1929967" cy="5197742"/>
              </a:xfrm>
              <a:solidFill>
                <a:schemeClr val="bg1">
                  <a:lumMod val="85000"/>
                </a:schemeClr>
              </a:solidFill>
            </p:grpSpPr>
            <p:sp>
              <p:nvSpPr>
                <p:cNvPr id="34" name="Rectangle 33"/>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100000"/>
                    </a:lnSpc>
                    <a:spcBef>
                      <a:spcPts val="0"/>
                    </a:spcBef>
                    <a:spcAft>
                      <a:spcPts val="0"/>
                    </a:spcAft>
                    <a:buClrTx/>
                    <a:buSzTx/>
                    <a:buFontTx/>
                    <a:buNone/>
                    <a:tabLst/>
                    <a:defRPr/>
                  </a:pPr>
                  <a:r>
                    <a:rPr kumimoji="0" lang="en-US" sz="2742"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35" name="TextBox 34"/>
                <p:cNvSpPr txBox="1"/>
                <p:nvPr/>
              </p:nvSpPr>
              <p:spPr>
                <a:xfrm>
                  <a:off x="7489548" y="1582077"/>
                  <a:ext cx="1929965" cy="627675"/>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TOOLS</a:t>
                  </a:r>
                </a:p>
              </p:txBody>
            </p:sp>
          </p:grpSp>
          <p:grpSp>
            <p:nvGrpSpPr>
              <p:cNvPr id="6" name="Group 5"/>
              <p:cNvGrpSpPr/>
              <p:nvPr/>
            </p:nvGrpSpPr>
            <p:grpSpPr>
              <a:xfrm>
                <a:off x="10404342" y="1988502"/>
                <a:ext cx="1548397" cy="1351000"/>
                <a:chOff x="10404342" y="1920240"/>
                <a:chExt cx="1548397" cy="1351000"/>
              </a:xfrm>
            </p:grpSpPr>
            <p:pic>
              <p:nvPicPr>
                <p:cNvPr id="38" name="Picture 3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67" r="9586"/>
                <a:stretch/>
              </p:blipFill>
              <p:spPr bwMode="auto">
                <a:xfrm>
                  <a:off x="10831921" y="1920240"/>
                  <a:ext cx="693238" cy="1174557"/>
                </a:xfrm>
                <a:prstGeom prst="rect">
                  <a:avLst/>
                </a:prstGeom>
                <a:solidFill>
                  <a:schemeClr val="bg1">
                    <a:lumMod val="85000"/>
                  </a:schemeClr>
                </a:solidFill>
                <a:ln>
                  <a:noFill/>
                </a:ln>
                <a:extLst/>
              </p:spPr>
            </p:pic>
            <p:sp>
              <p:nvSpPr>
                <p:cNvPr id="39" name="TextBox 38"/>
                <p:cNvSpPr txBox="1"/>
                <p:nvPr/>
              </p:nvSpPr>
              <p:spPr>
                <a:xfrm>
                  <a:off x="10404342" y="2763859"/>
                  <a:ext cx="1548397" cy="507381"/>
                </a:xfrm>
                <a:prstGeom prst="rect">
                  <a:avLst/>
                </a:prstGeom>
                <a:solidFill>
                  <a:schemeClr val="bg1">
                    <a:lumMod val="85000"/>
                  </a:schemeClr>
                </a:solidFill>
              </p:spPr>
              <p:txBody>
                <a:bodyPr wrap="square" lIns="91440" tIns="143428" rIns="91440" bIns="143428" rtlCol="0">
                  <a:spAutoFit/>
                </a:body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a:t>
                  </a:r>
                </a:p>
              </p:txBody>
            </p:sp>
          </p:grpSp>
          <p:grpSp>
            <p:nvGrpSpPr>
              <p:cNvPr id="7" name="Group 6"/>
              <p:cNvGrpSpPr/>
              <p:nvPr/>
            </p:nvGrpSpPr>
            <p:grpSpPr>
              <a:xfrm>
                <a:off x="10195561" y="3252059"/>
                <a:ext cx="1965960" cy="1350999"/>
                <a:chOff x="10195561" y="3458117"/>
                <a:chExt cx="1965960" cy="1350999"/>
              </a:xfrm>
            </p:grpSpPr>
            <p:sp>
              <p:nvSpPr>
                <p:cNvPr id="40" name="TextBox 39"/>
                <p:cNvSpPr txBox="1"/>
                <p:nvPr/>
              </p:nvSpPr>
              <p:spPr>
                <a:xfrm>
                  <a:off x="10195561" y="4301735"/>
                  <a:ext cx="1965960" cy="507381"/>
                </a:xfrm>
                <a:prstGeom prst="rect">
                  <a:avLst/>
                </a:prstGeom>
                <a:solidFill>
                  <a:schemeClr val="bg1">
                    <a:lumMod val="85000"/>
                  </a:schemeClr>
                </a:solidFill>
              </p:spPr>
              <p:txBody>
                <a:bodyPr wrap="square" lIns="91440" tIns="143428" rIns="91440" bIns="143428" rtlCol="0">
                  <a:spAutoFit/>
                </a:body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Code</a:t>
                  </a:r>
                </a:p>
              </p:txBody>
            </p:sp>
            <p:pic>
              <p:nvPicPr>
                <p:cNvPr id="46" name="Picture 45"/>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gr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318" y="4524126"/>
              <a:ext cx="1046952" cy="1046952"/>
            </a:xfrm>
            <a:prstGeom prst="rect">
              <a:avLst/>
            </a:prstGeom>
          </p:spPr>
        </p:pic>
        <p:sp>
          <p:nvSpPr>
            <p:cNvPr id="52" name="TextBox 51"/>
            <p:cNvSpPr txBox="1"/>
            <p:nvPr/>
          </p:nvSpPr>
          <p:spPr>
            <a:xfrm>
              <a:off x="9992511" y="5375038"/>
              <a:ext cx="1927313" cy="497407"/>
            </a:xfrm>
            <a:prstGeom prst="rect">
              <a:avLst/>
            </a:prstGeom>
            <a:solidFill>
              <a:schemeClr val="bg1">
                <a:lumMod val="85000"/>
              </a:schemeClr>
            </a:solidFill>
          </p:spPr>
          <p:txBody>
            <a:bodyPr wrap="square" lIns="91440" tIns="143428" rIns="91440" bIns="143428" rtlCol="0">
              <a:spAutoFit/>
            </a:body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Xamarin Studio</a:t>
              </a:r>
            </a:p>
          </p:txBody>
        </p:sp>
      </p:grpSp>
    </p:spTree>
    <p:extLst>
      <p:ext uri="{BB962C8B-B14F-4D97-AF65-F5344CB8AC3E}">
        <p14:creationId xmlns:p14="http://schemas.microsoft.com/office/powerpoint/2010/main" val="218903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0612688" cy="899665"/>
          </a:xfrm>
        </p:spPr>
        <p:txBody>
          <a:bodyPr/>
          <a:lstStyle/>
          <a:p>
            <a:r>
              <a:rPr lang="en-US" dirty="0"/>
              <a:t>.NET future innovation</a:t>
            </a:r>
          </a:p>
        </p:txBody>
      </p:sp>
      <p:sp>
        <p:nvSpPr>
          <p:cNvPr id="57" name="Rectangle 56"/>
          <p:cNvSpPr/>
          <p:nvPr/>
        </p:nvSpPr>
        <p:spPr>
          <a:xfrm>
            <a:off x="6611785" y="2689878"/>
            <a:ext cx="440646" cy="505078"/>
          </a:xfrm>
          <a:prstGeom prst="rect">
            <a:avLst/>
          </a:prstGeom>
        </p:spPr>
        <p:txBody>
          <a:bodyPr wrap="none" lIns="179285" tIns="143428" rIns="179285" bIns="143428">
            <a:spAutoFit/>
          </a:bodyPr>
          <a:lstStyle/>
          <a:p>
            <a:pPr defTabSz="896214"/>
            <a:r>
              <a:rPr lang="en-US" sz="1400" kern="0" dirty="0">
                <a:solidFill>
                  <a:schemeClr val="bg1"/>
                </a:solidFill>
                <a:latin typeface="Segoe UI Semibold" panose="020B0702040204020203" pitchFamily="34" charset="0"/>
                <a:cs typeface="Segoe UI Semibold" panose="020B0702040204020203" pitchFamily="34" charset="0"/>
              </a:rPr>
              <a:t>*</a:t>
            </a:r>
            <a:endParaRPr lang="en-US" sz="1400" kern="0" dirty="0">
              <a:solidFill>
                <a:sysClr val="windowText" lastClr="000000"/>
              </a:solidFill>
              <a:latin typeface="Segoe UI Semibold" panose="020B0702040204020203" pitchFamily="34" charset="0"/>
              <a:cs typeface="Segoe UI Semibold" panose="020B0702040204020203" pitchFamily="34" charset="0"/>
            </a:endParaRPr>
          </a:p>
        </p:txBody>
      </p:sp>
      <p:grpSp>
        <p:nvGrpSpPr>
          <p:cNvPr id="41" name="Group 40"/>
          <p:cNvGrpSpPr/>
          <p:nvPr/>
        </p:nvGrpSpPr>
        <p:grpSpPr>
          <a:xfrm>
            <a:off x="1076075" y="5266671"/>
            <a:ext cx="8829784" cy="1120531"/>
            <a:chOff x="1973256" y="5222473"/>
            <a:chExt cx="8553106" cy="1120850"/>
          </a:xfrm>
        </p:grpSpPr>
        <p:sp>
          <p:nvSpPr>
            <p:cNvPr id="45" name="TextBox 44"/>
            <p:cNvSpPr txBox="1"/>
            <p:nvPr/>
          </p:nvSpPr>
          <p:spPr>
            <a:xfrm>
              <a:off x="1973256" y="5222473"/>
              <a:ext cx="8553106" cy="1120850"/>
            </a:xfrm>
            <a:prstGeom prst="rect">
              <a:avLst/>
            </a:prstGeom>
            <a:solidFill>
              <a:schemeClr val="accent5"/>
            </a:solidFill>
          </p:spPr>
          <p:txBody>
            <a:bodyPr wrap="square" lIns="179285" tIns="143428" rIns="179285" bIns="143428" rtlCol="0" anchor="ctr">
              <a:noAutofit/>
            </a:bodyPr>
            <a:lstStyle/>
            <a:p>
              <a:pPr algn="ctr" defTabSz="896214">
                <a:lnSpc>
                  <a:spcPct val="90000"/>
                </a:lnSpc>
              </a:pPr>
              <a:endParaRPr lang="en-US" sz="1568"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r>
                <a:rPr lang="en-US" sz="1568" b="1" dirty="0">
                  <a:gradFill>
                    <a:gsLst>
                      <a:gs pos="2804">
                        <a:srgbClr val="505050"/>
                      </a:gs>
                      <a:gs pos="26000">
                        <a:srgbClr val="505050"/>
                      </a:gs>
                    </a:gsLst>
                    <a:lin ang="5400000" scaled="1"/>
                  </a:gradFill>
                  <a:latin typeface="+mn-lt"/>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r>
                <a:rPr lang="en-US" sz="1568" dirty="0"/>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r>
                <a:rPr lang="en-US" sz="1568" dirty="0"/>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r>
                <a:rPr lang="en-US" sz="1568" dirty="0"/>
                <a:t>COMMON INFRASTRUCTURE</a:t>
              </a:r>
            </a:p>
          </p:txBody>
        </p:sp>
      </p:grpSp>
      <p:grpSp>
        <p:nvGrpSpPr>
          <p:cNvPr id="67" name="Group 66"/>
          <p:cNvGrpSpPr/>
          <p:nvPr/>
        </p:nvGrpSpPr>
        <p:grpSpPr>
          <a:xfrm>
            <a:off x="6992415" y="1187962"/>
            <a:ext cx="2913381" cy="2330705"/>
            <a:chOff x="7132627" y="1211287"/>
            <a:chExt cx="2971800" cy="2377440"/>
          </a:xfrm>
        </p:grpSpPr>
        <p:grpSp>
          <p:nvGrpSpPr>
            <p:cNvPr id="68" name="Group 67"/>
            <p:cNvGrpSpPr/>
            <p:nvPr/>
          </p:nvGrpSpPr>
          <p:grpSpPr>
            <a:xfrm>
              <a:off x="7132627" y="1211287"/>
              <a:ext cx="2971800" cy="2377440"/>
              <a:chOff x="7489548" y="1582078"/>
              <a:chExt cx="2917390" cy="2331366"/>
            </a:xfrm>
            <a:solidFill>
              <a:schemeClr val="accent6"/>
            </a:solidFill>
          </p:grpSpPr>
          <p:sp>
            <p:nvSpPr>
              <p:cNvPr id="73" name="Rectangle 72"/>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defTabSz="894620">
                  <a:lnSpc>
                    <a:spcPct val="90000"/>
                  </a:lnSpc>
                </a:pPr>
                <a:r>
                  <a:rPr lang="en-US" sz="2745" kern="0" dirty="0">
                    <a:gradFill>
                      <a:gsLst>
                        <a:gs pos="14679">
                          <a:srgbClr val="FFFFFF"/>
                        </a:gs>
                        <a:gs pos="38000">
                          <a:srgbClr val="FFFFFF"/>
                        </a:gs>
                      </a:gsLst>
                      <a:lin ang="5400000" scaled="1"/>
                    </a:gradFill>
                    <a:latin typeface="Segoe UI Light"/>
                  </a:rPr>
                  <a:t> </a:t>
                </a:r>
              </a:p>
            </p:txBody>
          </p:sp>
          <p:sp>
            <p:nvSpPr>
              <p:cNvPr id="74" name="TextBox 73"/>
              <p:cNvSpPr txBox="1"/>
              <p:nvPr/>
            </p:nvSpPr>
            <p:spPr>
              <a:xfrm>
                <a:off x="7489548" y="1582078"/>
                <a:ext cx="2917390" cy="627676"/>
              </a:xfrm>
              <a:prstGeom prst="rect">
                <a:avLst/>
              </a:prstGeom>
              <a:solidFill>
                <a:schemeClr val="accent6">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algn="l"/>
                <a:r>
                  <a:rPr lang="en-US" sz="1961" b="1" dirty="0">
                    <a:latin typeface="+mn-lt"/>
                  </a:rPr>
                  <a:t>XAMARIN</a:t>
                </a:r>
              </a:p>
            </p:txBody>
          </p:sp>
        </p:grpSp>
        <p:grpSp>
          <p:nvGrpSpPr>
            <p:cNvPr id="69" name="Group 68"/>
            <p:cNvGrpSpPr/>
            <p:nvPr/>
          </p:nvGrpSpPr>
          <p:grpSpPr>
            <a:xfrm>
              <a:off x="7223760" y="2102819"/>
              <a:ext cx="2788920" cy="1234440"/>
              <a:chOff x="7223760" y="2102819"/>
              <a:chExt cx="2788920" cy="1234440"/>
            </a:xfrm>
          </p:grpSpPr>
          <p:sp>
            <p:nvSpPr>
              <p:cNvPr id="70" name="TextBox 69"/>
              <p:cNvSpPr txBox="1"/>
              <p:nvPr/>
            </p:nvSpPr>
            <p:spPr>
              <a:xfrm>
                <a:off x="7223760" y="210281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r>
                  <a:rPr lang="en-US" sz="1568" dirty="0"/>
                  <a:t>iOS</a:t>
                </a:r>
              </a:p>
            </p:txBody>
          </p:sp>
          <p:sp>
            <p:nvSpPr>
              <p:cNvPr id="71" name="TextBox 70"/>
              <p:cNvSpPr txBox="1"/>
              <p:nvPr/>
            </p:nvSpPr>
            <p:spPr>
              <a:xfrm>
                <a:off x="8641080" y="242285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r>
                  <a:rPr lang="en-US" sz="1568" dirty="0"/>
                  <a:t>Android</a:t>
                </a:r>
              </a:p>
            </p:txBody>
          </p:sp>
          <p:sp>
            <p:nvSpPr>
              <p:cNvPr id="72" name="TextBox 71"/>
              <p:cNvSpPr txBox="1"/>
              <p:nvPr/>
            </p:nvSpPr>
            <p:spPr>
              <a:xfrm>
                <a:off x="7223760" y="274289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r>
                  <a:rPr lang="en-US" sz="1568"/>
                  <a:t>OS X</a:t>
                </a:r>
                <a:endParaRPr lang="en-US" sz="1568" dirty="0"/>
              </a:p>
            </p:txBody>
          </p:sp>
        </p:grpSp>
      </p:grpSp>
      <p:sp>
        <p:nvSpPr>
          <p:cNvPr id="75" name="TextBox 74"/>
          <p:cNvSpPr txBox="1"/>
          <p:nvPr/>
        </p:nvSpPr>
        <p:spPr>
          <a:xfrm>
            <a:off x="1076076" y="3563464"/>
            <a:ext cx="8829784" cy="1658386"/>
          </a:xfrm>
          <a:prstGeom prst="rect">
            <a:avLst/>
          </a:prstGeom>
          <a:solidFill>
            <a:schemeClr val="accent2"/>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r>
              <a:rPr lang="en-US" sz="1961" b="1" dirty="0">
                <a:latin typeface="+mn-lt"/>
              </a:rPr>
              <a:t>.NET STANDARD LIBRARY</a:t>
            </a:r>
          </a:p>
          <a:p>
            <a:r>
              <a:rPr lang="en-US" sz="1765" dirty="0">
                <a:latin typeface="+mn-lt"/>
              </a:rPr>
              <a:t>One library to rule them all</a:t>
            </a:r>
          </a:p>
        </p:txBody>
      </p:sp>
      <p:grpSp>
        <p:nvGrpSpPr>
          <p:cNvPr id="76" name="Group 75"/>
          <p:cNvGrpSpPr/>
          <p:nvPr/>
        </p:nvGrpSpPr>
        <p:grpSpPr>
          <a:xfrm>
            <a:off x="1076076" y="1187961"/>
            <a:ext cx="2913381" cy="2330705"/>
            <a:chOff x="1097653" y="1211286"/>
            <a:chExt cx="2971800" cy="2377440"/>
          </a:xfrm>
        </p:grpSpPr>
        <p:grpSp>
          <p:nvGrpSpPr>
            <p:cNvPr id="77" name="Group 76"/>
            <p:cNvGrpSpPr/>
            <p:nvPr/>
          </p:nvGrpSpPr>
          <p:grpSpPr>
            <a:xfrm>
              <a:off x="1097653" y="1211286"/>
              <a:ext cx="2971800" cy="2377440"/>
              <a:chOff x="1719261" y="1582078"/>
              <a:chExt cx="2869373" cy="2331367"/>
            </a:xfrm>
          </p:grpSpPr>
          <p:sp>
            <p:nvSpPr>
              <p:cNvPr id="83" name="Rectangle 82"/>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defTabSz="894620">
                  <a:lnSpc>
                    <a:spcPct val="90000"/>
                  </a:lnSpc>
                </a:pPr>
                <a:r>
                  <a:rPr lang="en-US" sz="2745" kern="0" dirty="0">
                    <a:gradFill>
                      <a:gsLst>
                        <a:gs pos="14679">
                          <a:srgbClr val="FFFFFF"/>
                        </a:gs>
                        <a:gs pos="38000">
                          <a:srgbClr val="FFFFFF"/>
                        </a:gs>
                      </a:gsLst>
                      <a:lin ang="5400000" scaled="1"/>
                    </a:gradFill>
                    <a:latin typeface="Segoe UI Light"/>
                  </a:rPr>
                  <a:t> </a:t>
                </a:r>
              </a:p>
            </p:txBody>
          </p:sp>
          <p:sp>
            <p:nvSpPr>
              <p:cNvPr id="84" name="TextBox 83"/>
              <p:cNvSpPr txBox="1"/>
              <p:nvPr/>
            </p:nvSpPr>
            <p:spPr>
              <a:xfrm>
                <a:off x="1719261" y="1582078"/>
                <a:ext cx="2869373" cy="627676"/>
              </a:xfrm>
              <a:prstGeom prst="rect">
                <a:avLst/>
              </a:prstGeom>
              <a:solidFill>
                <a:schemeClr val="accent1">
                  <a:lumMod val="75000"/>
                </a:schemeClr>
              </a:solidFill>
            </p:spPr>
            <p:txBody>
              <a:bodyPr wrap="square" lIns="179285" tIns="143428" rIns="179285" bIns="143428" rtlCol="0" anchor="ctr">
                <a:noAutofit/>
              </a:bodyPr>
              <a:lstStyle/>
              <a:p>
                <a:pPr defTabSz="896214">
                  <a:lnSpc>
                    <a:spcPct val="90000"/>
                  </a:lnSpc>
                </a:pPr>
                <a:r>
                  <a:rPr lang="en-US" sz="1961" b="1" kern="0" dirty="0">
                    <a:gradFill>
                      <a:gsLst>
                        <a:gs pos="1250">
                          <a:srgbClr val="FFFFFF"/>
                        </a:gs>
                        <a:gs pos="100000">
                          <a:srgbClr val="FFFFFF"/>
                        </a:gs>
                      </a:gsLst>
                      <a:lin ang="5400000" scaled="0"/>
                    </a:gradFill>
                    <a:cs typeface="Segoe UI Semibold" panose="020B0702040204020203" pitchFamily="34" charset="0"/>
                  </a:rPr>
                  <a:t>.NET FRAMEWORK</a:t>
                </a:r>
              </a:p>
            </p:txBody>
          </p:sp>
        </p:grpSp>
        <p:grpSp>
          <p:nvGrpSpPr>
            <p:cNvPr id="78" name="Group 77"/>
            <p:cNvGrpSpPr/>
            <p:nvPr/>
          </p:nvGrpSpPr>
          <p:grpSpPr>
            <a:xfrm>
              <a:off x="1188720" y="2102819"/>
              <a:ext cx="2788920" cy="1234440"/>
              <a:chOff x="1188720" y="2356171"/>
              <a:chExt cx="2788920" cy="1234440"/>
            </a:xfrm>
          </p:grpSpPr>
          <p:sp>
            <p:nvSpPr>
              <p:cNvPr id="79" name="TextBox 78"/>
              <p:cNvSpPr txBox="1"/>
              <p:nvPr/>
            </p:nvSpPr>
            <p:spPr>
              <a:xfrm>
                <a:off x="1897380" y="2996251"/>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r>
                  <a:rPr lang="en-US" sz="1568" dirty="0"/>
                  <a:t>ASP.NET</a:t>
                </a:r>
              </a:p>
            </p:txBody>
          </p:sp>
          <p:grpSp>
            <p:nvGrpSpPr>
              <p:cNvPr id="80" name="Group 79"/>
              <p:cNvGrpSpPr/>
              <p:nvPr/>
            </p:nvGrpSpPr>
            <p:grpSpPr>
              <a:xfrm>
                <a:off x="1188720" y="2356171"/>
                <a:ext cx="2788920" cy="594360"/>
                <a:chOff x="1645920" y="2384389"/>
                <a:chExt cx="2417064" cy="594360"/>
              </a:xfrm>
            </p:grpSpPr>
            <p:sp>
              <p:nvSpPr>
                <p:cNvPr id="81" name="TextBox 80"/>
                <p:cNvSpPr txBox="1"/>
                <p:nvPr/>
              </p:nvSpPr>
              <p:spPr>
                <a:xfrm>
                  <a:off x="2874264"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r>
                    <a:rPr lang="en-US" sz="1568" dirty="0"/>
                    <a:t>Windows Forms</a:t>
                  </a:r>
                </a:p>
              </p:txBody>
            </p:sp>
            <p:sp>
              <p:nvSpPr>
                <p:cNvPr id="82" name="TextBox 81"/>
                <p:cNvSpPr txBox="1"/>
                <p:nvPr/>
              </p:nvSpPr>
              <p:spPr>
                <a:xfrm>
                  <a:off x="1645920"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r>
                    <a:rPr lang="en-US" sz="1568" dirty="0"/>
                    <a:t>WPF</a:t>
                  </a:r>
                </a:p>
              </p:txBody>
            </p:sp>
          </p:grpSp>
        </p:grpSp>
      </p:grpSp>
      <p:grpSp>
        <p:nvGrpSpPr>
          <p:cNvPr id="85" name="Group 84"/>
          <p:cNvGrpSpPr/>
          <p:nvPr/>
        </p:nvGrpSpPr>
        <p:grpSpPr>
          <a:xfrm>
            <a:off x="4034245" y="1187961"/>
            <a:ext cx="2913381" cy="2330705"/>
            <a:chOff x="4115140" y="1211286"/>
            <a:chExt cx="2971800" cy="2377440"/>
          </a:xfrm>
        </p:grpSpPr>
        <p:grpSp>
          <p:nvGrpSpPr>
            <p:cNvPr id="86" name="Group 85"/>
            <p:cNvGrpSpPr/>
            <p:nvPr/>
          </p:nvGrpSpPr>
          <p:grpSpPr>
            <a:xfrm>
              <a:off x="4115140" y="1211286"/>
              <a:ext cx="2971800" cy="2377440"/>
              <a:chOff x="4604403" y="1582077"/>
              <a:chExt cx="3013825" cy="2331366"/>
            </a:xfrm>
          </p:grpSpPr>
          <p:sp>
            <p:nvSpPr>
              <p:cNvPr id="90" name="Rectangle 89"/>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defTabSz="894620">
                  <a:lnSpc>
                    <a:spcPct val="90000"/>
                  </a:lnSpc>
                </a:pPr>
                <a:r>
                  <a:rPr lang="en-US" sz="2745" kern="0" dirty="0">
                    <a:gradFill>
                      <a:gsLst>
                        <a:gs pos="14679">
                          <a:srgbClr val="FFFFFF"/>
                        </a:gs>
                        <a:gs pos="38000">
                          <a:srgbClr val="FFFFFF"/>
                        </a:gs>
                      </a:gsLst>
                      <a:lin ang="5400000" scaled="1"/>
                    </a:gradFill>
                    <a:latin typeface="Segoe UI Light"/>
                  </a:rPr>
                  <a:t> </a:t>
                </a:r>
              </a:p>
            </p:txBody>
          </p:sp>
          <p:sp>
            <p:nvSpPr>
              <p:cNvPr id="91" name="TextBox 90"/>
              <p:cNvSpPr txBox="1"/>
              <p:nvPr/>
            </p:nvSpPr>
            <p:spPr>
              <a:xfrm>
                <a:off x="4604403" y="1582077"/>
                <a:ext cx="3013825" cy="627676"/>
              </a:xfrm>
              <a:prstGeom prst="rect">
                <a:avLst/>
              </a:prstGeom>
              <a:solidFill>
                <a:schemeClr val="accent3">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algn="l"/>
                <a:r>
                  <a:rPr lang="en-US" sz="1961" b="1" dirty="0">
                    <a:latin typeface="+mn-lt"/>
                  </a:rPr>
                  <a:t>.NET CORE</a:t>
                </a:r>
              </a:p>
            </p:txBody>
          </p:sp>
        </p:grpSp>
        <p:grpSp>
          <p:nvGrpSpPr>
            <p:cNvPr id="87" name="Group 86"/>
            <p:cNvGrpSpPr/>
            <p:nvPr/>
          </p:nvGrpSpPr>
          <p:grpSpPr>
            <a:xfrm>
              <a:off x="4206240" y="2102819"/>
              <a:ext cx="2788920" cy="1234440"/>
              <a:chOff x="4206240" y="2102819"/>
              <a:chExt cx="2788920" cy="1234440"/>
            </a:xfrm>
          </p:grpSpPr>
          <p:sp>
            <p:nvSpPr>
              <p:cNvPr id="88" name="TextBox 87"/>
              <p:cNvSpPr txBox="1"/>
              <p:nvPr/>
            </p:nvSpPr>
            <p:spPr>
              <a:xfrm>
                <a:off x="4206240" y="210281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r>
                  <a:rPr lang="en-US" sz="1568" dirty="0"/>
                  <a:t>UWP</a:t>
                </a:r>
              </a:p>
            </p:txBody>
          </p:sp>
          <p:sp>
            <p:nvSpPr>
              <p:cNvPr id="89" name="TextBox 88"/>
              <p:cNvSpPr txBox="1"/>
              <p:nvPr/>
            </p:nvSpPr>
            <p:spPr>
              <a:xfrm>
                <a:off x="5257800" y="274289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r>
                  <a:rPr lang="en-US" sz="1568" dirty="0"/>
                  <a:t>ASP.NET Core</a:t>
                </a:r>
              </a:p>
            </p:txBody>
          </p:sp>
        </p:grpSp>
      </p:grpSp>
      <p:sp>
        <p:nvSpPr>
          <p:cNvPr id="92" name="TextBox 91"/>
          <p:cNvSpPr txBox="1"/>
          <p:nvPr/>
        </p:nvSpPr>
        <p:spPr>
          <a:xfrm>
            <a:off x="269302" y="1187961"/>
            <a:ext cx="717140" cy="2330705"/>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r>
              <a:rPr lang="en-US" sz="1568" b="1" dirty="0"/>
              <a:t>APP MODEL </a:t>
            </a:r>
            <a:br>
              <a:rPr lang="en-US" sz="1568" b="1" dirty="0"/>
            </a:br>
            <a:r>
              <a:rPr lang="en-US" sz="1568" b="1" dirty="0"/>
              <a:t>INNOVATION</a:t>
            </a:r>
          </a:p>
        </p:txBody>
      </p:sp>
      <p:sp>
        <p:nvSpPr>
          <p:cNvPr id="93" name="TextBox 92"/>
          <p:cNvSpPr txBox="1"/>
          <p:nvPr/>
        </p:nvSpPr>
        <p:spPr>
          <a:xfrm>
            <a:off x="269302" y="3563464"/>
            <a:ext cx="717140" cy="2823738"/>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r>
              <a:rPr lang="en-US" sz="1568" dirty="0"/>
              <a:t>.NET INNOVATION</a:t>
            </a:r>
          </a:p>
        </p:txBody>
      </p:sp>
      <p:grpSp>
        <p:nvGrpSpPr>
          <p:cNvPr id="5" name="Group 4"/>
          <p:cNvGrpSpPr/>
          <p:nvPr/>
        </p:nvGrpSpPr>
        <p:grpSpPr>
          <a:xfrm>
            <a:off x="9992511" y="1187961"/>
            <a:ext cx="1929941" cy="5196268"/>
            <a:chOff x="9992511" y="1187961"/>
            <a:chExt cx="1929941" cy="5196268"/>
          </a:xfrm>
        </p:grpSpPr>
        <p:grpSp>
          <p:nvGrpSpPr>
            <p:cNvPr id="8" name="Group 7"/>
            <p:cNvGrpSpPr/>
            <p:nvPr/>
          </p:nvGrpSpPr>
          <p:grpSpPr>
            <a:xfrm>
              <a:off x="9995138" y="1187961"/>
              <a:ext cx="1927314" cy="5196268"/>
              <a:chOff x="10195560" y="1211286"/>
              <a:chExt cx="1965961" cy="5300464"/>
            </a:xfrm>
          </p:grpSpPr>
          <p:grpSp>
            <p:nvGrpSpPr>
              <p:cNvPr id="32" name="Group 31"/>
              <p:cNvGrpSpPr/>
              <p:nvPr/>
            </p:nvGrpSpPr>
            <p:grpSpPr>
              <a:xfrm>
                <a:off x="10195560" y="1211286"/>
                <a:ext cx="1965961" cy="5300464"/>
                <a:chOff x="7489548" y="1582077"/>
                <a:chExt cx="1929967" cy="5197742"/>
              </a:xfrm>
              <a:solidFill>
                <a:schemeClr val="bg1">
                  <a:lumMod val="85000"/>
                </a:schemeClr>
              </a:solidFill>
            </p:grpSpPr>
            <p:sp>
              <p:nvSpPr>
                <p:cNvPr id="34" name="Rectangle 33"/>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defTabSz="894620"/>
                  <a:r>
                    <a:rPr lang="en-US" sz="2742" kern="0" dirty="0">
                      <a:gradFill>
                        <a:gsLst>
                          <a:gs pos="14679">
                            <a:srgbClr val="FFFFFF"/>
                          </a:gs>
                          <a:gs pos="38000">
                            <a:srgbClr val="FFFFFF"/>
                          </a:gs>
                        </a:gsLst>
                        <a:lin ang="5400000" scaled="1"/>
                      </a:gradFill>
                      <a:latin typeface="Segoe UI Light"/>
                    </a:rPr>
                    <a:t> </a:t>
                  </a:r>
                </a:p>
              </p:txBody>
            </p:sp>
            <p:sp>
              <p:nvSpPr>
                <p:cNvPr id="35" name="TextBox 34"/>
                <p:cNvSpPr txBox="1"/>
                <p:nvPr/>
              </p:nvSpPr>
              <p:spPr>
                <a:xfrm>
                  <a:off x="7489548" y="1582077"/>
                  <a:ext cx="1929965" cy="627675"/>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algn="l"/>
                  <a:r>
                    <a:rPr lang="en-US" sz="1961" dirty="0"/>
                    <a:t>TOOLS</a:t>
                  </a:r>
                </a:p>
              </p:txBody>
            </p:sp>
          </p:grpSp>
          <p:grpSp>
            <p:nvGrpSpPr>
              <p:cNvPr id="6" name="Group 5"/>
              <p:cNvGrpSpPr/>
              <p:nvPr/>
            </p:nvGrpSpPr>
            <p:grpSpPr>
              <a:xfrm>
                <a:off x="10404342" y="1988502"/>
                <a:ext cx="1548397" cy="1351000"/>
                <a:chOff x="10404342" y="1920240"/>
                <a:chExt cx="1548397" cy="1351000"/>
              </a:xfrm>
            </p:grpSpPr>
            <p:pic>
              <p:nvPicPr>
                <p:cNvPr id="38" name="Picture 3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67" r="9586"/>
                <a:stretch/>
              </p:blipFill>
              <p:spPr bwMode="auto">
                <a:xfrm>
                  <a:off x="10831921" y="1920240"/>
                  <a:ext cx="693238" cy="1174557"/>
                </a:xfrm>
                <a:prstGeom prst="rect">
                  <a:avLst/>
                </a:prstGeom>
                <a:solidFill>
                  <a:schemeClr val="bg1">
                    <a:lumMod val="85000"/>
                  </a:schemeClr>
                </a:solidFill>
                <a:ln>
                  <a:noFill/>
                </a:ln>
                <a:extLst/>
              </p:spPr>
            </p:pic>
            <p:sp>
              <p:nvSpPr>
                <p:cNvPr id="39" name="TextBox 38"/>
                <p:cNvSpPr txBox="1"/>
                <p:nvPr/>
              </p:nvSpPr>
              <p:spPr>
                <a:xfrm>
                  <a:off x="10404342" y="2763859"/>
                  <a:ext cx="1548397" cy="507381"/>
                </a:xfrm>
                <a:prstGeom prst="rect">
                  <a:avLst/>
                </a:prstGeom>
                <a:solidFill>
                  <a:schemeClr val="bg1">
                    <a:lumMod val="85000"/>
                  </a:schemeClr>
                </a:solidFill>
              </p:spPr>
              <p:txBody>
                <a:bodyPr wrap="square" lIns="91440" tIns="143428" rIns="91440" bIns="143428" rtlCol="0">
                  <a:spAutoFit/>
                </a:bodyPr>
                <a:lstStyle/>
                <a:p>
                  <a:pPr algn="ctr" defTabSz="896214">
                    <a:lnSpc>
                      <a:spcPct val="90000"/>
                    </a:lnSpc>
                  </a:pPr>
                  <a:r>
                    <a:rPr lang="en-US" sz="1500" kern="0" dirty="0">
                      <a:gradFill>
                        <a:gsLst>
                          <a:gs pos="2804">
                            <a:srgbClr val="505050"/>
                          </a:gs>
                          <a:gs pos="26000">
                            <a:srgbClr val="505050"/>
                          </a:gs>
                        </a:gsLst>
                        <a:lin ang="5400000" scaled="1"/>
                      </a:gradFill>
                      <a:cs typeface="Segoe UI Semilight" panose="020B0402040204020203" pitchFamily="34" charset="0"/>
                    </a:rPr>
                    <a:t>Visual Studio</a:t>
                  </a:r>
                </a:p>
              </p:txBody>
            </p:sp>
          </p:grpSp>
          <p:grpSp>
            <p:nvGrpSpPr>
              <p:cNvPr id="7" name="Group 6"/>
              <p:cNvGrpSpPr/>
              <p:nvPr/>
            </p:nvGrpSpPr>
            <p:grpSpPr>
              <a:xfrm>
                <a:off x="10195561" y="3252059"/>
                <a:ext cx="1965960" cy="1350999"/>
                <a:chOff x="10195561" y="3458117"/>
                <a:chExt cx="1965960" cy="1350999"/>
              </a:xfrm>
            </p:grpSpPr>
            <p:sp>
              <p:nvSpPr>
                <p:cNvPr id="40" name="TextBox 39"/>
                <p:cNvSpPr txBox="1"/>
                <p:nvPr/>
              </p:nvSpPr>
              <p:spPr>
                <a:xfrm>
                  <a:off x="10195561" y="4301735"/>
                  <a:ext cx="1965960" cy="507381"/>
                </a:xfrm>
                <a:prstGeom prst="rect">
                  <a:avLst/>
                </a:prstGeom>
                <a:solidFill>
                  <a:schemeClr val="bg1">
                    <a:lumMod val="85000"/>
                  </a:schemeClr>
                </a:solidFill>
              </p:spPr>
              <p:txBody>
                <a:bodyPr wrap="square" lIns="91440" tIns="143428" rIns="91440" bIns="143428" rtlCol="0">
                  <a:spAutoFit/>
                </a:bodyPr>
                <a:lstStyle/>
                <a:p>
                  <a:pPr algn="ctr" defTabSz="896214">
                    <a:lnSpc>
                      <a:spcPct val="90000"/>
                    </a:lnSpc>
                  </a:pPr>
                  <a:r>
                    <a:rPr lang="en-US" sz="1500" kern="0" dirty="0">
                      <a:gradFill>
                        <a:gsLst>
                          <a:gs pos="2804">
                            <a:srgbClr val="505050"/>
                          </a:gs>
                          <a:gs pos="26000">
                            <a:srgbClr val="505050"/>
                          </a:gs>
                        </a:gsLst>
                        <a:lin ang="5400000" scaled="1"/>
                      </a:gradFill>
                      <a:cs typeface="Segoe UI Semilight" panose="020B0402040204020203" pitchFamily="34" charset="0"/>
                    </a:rPr>
                    <a:t>Visual Studio Code</a:t>
                  </a:r>
                </a:p>
              </p:txBody>
            </p:sp>
            <p:pic>
              <p:nvPicPr>
                <p:cNvPr id="46" name="Picture 45"/>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gr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318" y="4524126"/>
              <a:ext cx="1046952" cy="1046952"/>
            </a:xfrm>
            <a:prstGeom prst="rect">
              <a:avLst/>
            </a:prstGeom>
          </p:spPr>
        </p:pic>
        <p:sp>
          <p:nvSpPr>
            <p:cNvPr id="52" name="TextBox 51"/>
            <p:cNvSpPr txBox="1"/>
            <p:nvPr/>
          </p:nvSpPr>
          <p:spPr>
            <a:xfrm>
              <a:off x="9992511" y="5375038"/>
              <a:ext cx="1927313" cy="497407"/>
            </a:xfrm>
            <a:prstGeom prst="rect">
              <a:avLst/>
            </a:prstGeom>
            <a:solidFill>
              <a:schemeClr val="bg1">
                <a:lumMod val="85000"/>
              </a:schemeClr>
            </a:solidFill>
          </p:spPr>
          <p:txBody>
            <a:bodyPr wrap="square" lIns="91440" tIns="143428" rIns="91440" bIns="143428" rtlCol="0">
              <a:spAutoFit/>
            </a:bodyPr>
            <a:lstStyle/>
            <a:p>
              <a:pPr algn="ctr" defTabSz="896214">
                <a:lnSpc>
                  <a:spcPct val="90000"/>
                </a:lnSpc>
              </a:pPr>
              <a:r>
                <a:rPr lang="en-US" sz="1500" kern="0" dirty="0">
                  <a:gradFill>
                    <a:gsLst>
                      <a:gs pos="2804">
                        <a:srgbClr val="505050"/>
                      </a:gs>
                      <a:gs pos="26000">
                        <a:srgbClr val="505050"/>
                      </a:gs>
                    </a:gsLst>
                    <a:lin ang="5400000" scaled="1"/>
                  </a:gradFill>
                  <a:cs typeface="Segoe UI Semilight" panose="020B0402040204020203" pitchFamily="34" charset="0"/>
                </a:rPr>
                <a:t>Xamarin Studio</a:t>
              </a:r>
            </a:p>
          </p:txBody>
        </p:sp>
      </p:grpSp>
      <p:sp>
        <p:nvSpPr>
          <p:cNvPr id="53" name="Rectangle 52"/>
          <p:cNvSpPr/>
          <p:nvPr/>
        </p:nvSpPr>
        <p:spPr bwMode="auto">
          <a:xfrm>
            <a:off x="0" y="1062067"/>
            <a:ext cx="9975439" cy="2467667"/>
          </a:xfrm>
          <a:prstGeom prst="rect">
            <a:avLst/>
          </a:prstGeom>
          <a:solidFill>
            <a:srgbClr val="F8F8F8">
              <a:alpha val="8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54" name="Rectangle 53"/>
          <p:cNvSpPr/>
          <p:nvPr/>
        </p:nvSpPr>
        <p:spPr bwMode="auto">
          <a:xfrm>
            <a:off x="9950584" y="1050999"/>
            <a:ext cx="2089566" cy="5417955"/>
          </a:xfrm>
          <a:prstGeom prst="rect">
            <a:avLst/>
          </a:prstGeom>
          <a:solidFill>
            <a:srgbClr val="F8F8F8">
              <a:alpha val="8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8017171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Standard—returning APIs</a:t>
            </a:r>
          </a:p>
        </p:txBody>
      </p:sp>
      <p:sp>
        <p:nvSpPr>
          <p:cNvPr id="8" name="Text Placeholder 7"/>
          <p:cNvSpPr>
            <a:spLocks noGrp="1"/>
          </p:cNvSpPr>
          <p:nvPr>
            <p:ph type="body" sz="quarter" idx="10"/>
          </p:nvPr>
        </p:nvSpPr>
        <p:spPr>
          <a:xfrm>
            <a:off x="269239" y="1189177"/>
            <a:ext cx="11653523" cy="3804888"/>
          </a:xfrm>
        </p:spPr>
        <p:txBody>
          <a:bodyPr/>
          <a:lstStyle/>
          <a:p>
            <a:endParaRPr lang="en-US" dirty="0"/>
          </a:p>
          <a:p>
            <a:pPr marL="571500" indent="-571500">
              <a:buFontTx/>
              <a:buChar char="-"/>
            </a:pPr>
            <a:r>
              <a:rPr lang="en-US" dirty="0"/>
              <a:t>More API’s will come back post 1.0 (App Domains, Full Reflection, Binary Serialization)</a:t>
            </a:r>
          </a:p>
          <a:p>
            <a:pPr marL="571500" indent="-571500">
              <a:buFontTx/>
              <a:buChar char="-"/>
            </a:pPr>
            <a:r>
              <a:rPr lang="en-US" dirty="0"/>
              <a:t>Easily move code between .NET Framework, .NET Core and Xamarin</a:t>
            </a:r>
          </a:p>
          <a:p>
            <a:pPr marL="571500" indent="-571500">
              <a:buFontTx/>
              <a:buChar char="-"/>
            </a:pPr>
            <a:endParaRPr lang="en-US" dirty="0"/>
          </a:p>
        </p:txBody>
      </p:sp>
    </p:spTree>
    <p:extLst>
      <p:ext uri="{BB962C8B-B14F-4D97-AF65-F5344CB8AC3E}">
        <p14:creationId xmlns:p14="http://schemas.microsoft.com/office/powerpoint/2010/main" val="427145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NuGet</a:t>
            </a:r>
            <a:r>
              <a:rPr lang="en-US" dirty="0" smtClean="0"/>
              <a:t> is mainstream in .NET Core</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1003300"/>
            <a:ext cx="10058400" cy="5750688"/>
          </a:xfrm>
          <a:prstGeom prst="rect">
            <a:avLst/>
          </a:prstGeom>
        </p:spPr>
      </p:pic>
    </p:spTree>
    <p:extLst>
      <p:ext uri="{BB962C8B-B14F-4D97-AF65-F5344CB8AC3E}">
        <p14:creationId xmlns:p14="http://schemas.microsoft.com/office/powerpoint/2010/main" val="21290722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10,000 foot view</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21" y="1120739"/>
            <a:ext cx="11687939" cy="5521361"/>
          </a:xfrm>
          <a:prstGeom prst="rect">
            <a:avLst/>
          </a:prstGeom>
        </p:spPr>
      </p:pic>
    </p:spTree>
    <p:extLst>
      <p:ext uri="{BB962C8B-B14F-4D97-AF65-F5344CB8AC3E}">
        <p14:creationId xmlns:p14="http://schemas.microsoft.com/office/powerpoint/2010/main" val="6014045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03982"/>
          </a:xfrm>
          <a:prstGeom prst="rect">
            <a:avLst/>
          </a:prstGeom>
        </p:spPr>
      </p:pic>
    </p:spTree>
    <p:extLst>
      <p:ext uri="{BB962C8B-B14F-4D97-AF65-F5344CB8AC3E}">
        <p14:creationId xmlns:p14="http://schemas.microsoft.com/office/powerpoint/2010/main" val="18091193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12700"/>
            <a:ext cx="8597900" cy="6832600"/>
          </a:xfrm>
          <a:prstGeom prst="rect">
            <a:avLst/>
          </a:prstGeom>
        </p:spPr>
      </p:pic>
    </p:spTree>
    <p:extLst>
      <p:ext uri="{BB962C8B-B14F-4D97-AF65-F5344CB8AC3E}">
        <p14:creationId xmlns:p14="http://schemas.microsoft.com/office/powerpoint/2010/main" val="10627629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does ASP.NET fit in?</a:t>
            </a:r>
            <a:endParaRPr lang="en-US" dirty="0"/>
          </a:p>
        </p:txBody>
      </p:sp>
      <p:sp>
        <p:nvSpPr>
          <p:cNvPr id="3" name="Text Placeholder 2"/>
          <p:cNvSpPr>
            <a:spLocks noGrp="1"/>
          </p:cNvSpPr>
          <p:nvPr>
            <p:ph type="body" sz="quarter" idx="10"/>
          </p:nvPr>
        </p:nvSpPr>
        <p:spPr/>
        <p:txBody>
          <a:bodyPr/>
          <a:lstStyle/>
          <a:p>
            <a:endParaRPr lang="en-US" dirty="0"/>
          </a:p>
        </p:txBody>
      </p:sp>
      <p:sp>
        <p:nvSpPr>
          <p:cNvPr id="4" name="Rectangle 3"/>
          <p:cNvSpPr/>
          <p:nvPr/>
        </p:nvSpPr>
        <p:spPr bwMode="auto">
          <a:xfrm>
            <a:off x="1382383" y="2155259"/>
            <a:ext cx="9451496" cy="1338533"/>
          </a:xfrm>
          <a:prstGeom prst="rect">
            <a:avLst/>
          </a:prstGeom>
          <a:solidFill>
            <a:srgbClr val="7FBA00"/>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5" name="TextBox 4"/>
          <p:cNvSpPr txBox="1"/>
          <p:nvPr/>
        </p:nvSpPr>
        <p:spPr>
          <a:xfrm>
            <a:off x="4847972" y="2210701"/>
            <a:ext cx="2520318" cy="678327"/>
          </a:xfrm>
          <a:prstGeom prst="rect">
            <a:avLst/>
          </a:prstGeom>
          <a:noFill/>
        </p:spPr>
        <p:txBody>
          <a:bodyPr wrap="square" rtlCol="0">
            <a:spAutoFit/>
          </a:bodyPr>
          <a:lstStyle/>
          <a:p>
            <a:pPr defTabSz="932536"/>
            <a:r>
              <a:rPr lang="en-US" sz="3808" b="1" dirty="0">
                <a:solidFill>
                  <a:srgbClr val="FFFFFF"/>
                </a:solidFill>
                <a:latin typeface="Segoe UI Semibold" panose="020B0702040204020203" pitchFamily="34" charset="0"/>
                <a:cs typeface="Segoe UI Semibold" panose="020B0702040204020203" pitchFamily="34" charset="0"/>
              </a:rPr>
              <a:t>ASP.NET 5</a:t>
            </a:r>
          </a:p>
        </p:txBody>
      </p:sp>
      <p:sp>
        <p:nvSpPr>
          <p:cNvPr id="6" name="Rectangle 5"/>
          <p:cNvSpPr/>
          <p:nvPr/>
        </p:nvSpPr>
        <p:spPr bwMode="auto">
          <a:xfrm>
            <a:off x="6128512" y="3549235"/>
            <a:ext cx="4705367" cy="1370621"/>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defTabSz="932228"/>
            <a:endParaRPr lang="en-US" sz="2856" dirty="0">
              <a:gradFill>
                <a:gsLst>
                  <a:gs pos="14679">
                    <a:srgbClr val="FFFFFF"/>
                  </a:gs>
                  <a:gs pos="38000">
                    <a:srgbClr val="FFFFFF"/>
                  </a:gs>
                </a:gsLst>
                <a:lin ang="5400000" scaled="1"/>
              </a:gradFill>
              <a:latin typeface="Segoe UI Light"/>
            </a:endParaRPr>
          </a:p>
        </p:txBody>
      </p:sp>
      <p:sp>
        <p:nvSpPr>
          <p:cNvPr id="7" name="Rectangle 6"/>
          <p:cNvSpPr/>
          <p:nvPr/>
        </p:nvSpPr>
        <p:spPr bwMode="auto">
          <a:xfrm>
            <a:off x="1382384" y="3549235"/>
            <a:ext cx="4689892" cy="1370621"/>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8" name="TextBox 7"/>
          <p:cNvSpPr txBox="1"/>
          <p:nvPr/>
        </p:nvSpPr>
        <p:spPr>
          <a:xfrm>
            <a:off x="1382384" y="3614491"/>
            <a:ext cx="4689891" cy="448136"/>
          </a:xfrm>
          <a:prstGeom prst="rect">
            <a:avLst/>
          </a:prstGeom>
          <a:noFill/>
        </p:spPr>
        <p:txBody>
          <a:bodyPr wrap="square" rtlCol="0">
            <a:spAutoFit/>
          </a:bodyPr>
          <a:lstStyle/>
          <a:p>
            <a:pPr defTabSz="932536"/>
            <a:r>
              <a:rPr lang="en-US" sz="2312" dirty="0">
                <a:solidFill>
                  <a:srgbClr val="FFFFFF"/>
                </a:solidFill>
                <a:latin typeface="Segoe UI Semibold" panose="020B0702040204020203" pitchFamily="34" charset="0"/>
                <a:cs typeface="Segoe UI Semibold" panose="020B0702040204020203" pitchFamily="34" charset="0"/>
              </a:rPr>
              <a:t>.NET Framework 4.6 </a:t>
            </a:r>
            <a:r>
              <a:rPr lang="en-US" sz="2312" dirty="0">
                <a:solidFill>
                  <a:srgbClr val="FFFFFF"/>
                </a:solidFill>
                <a:latin typeface="Segoe UI Light"/>
                <a:cs typeface="Segoe UI Semibold" panose="020B0702040204020203" pitchFamily="34" charset="0"/>
              </a:rPr>
              <a:t>stack and libs</a:t>
            </a:r>
          </a:p>
        </p:txBody>
      </p:sp>
      <p:sp>
        <p:nvSpPr>
          <p:cNvPr id="9" name="TextBox 8"/>
          <p:cNvSpPr txBox="1"/>
          <p:nvPr/>
        </p:nvSpPr>
        <p:spPr>
          <a:xfrm>
            <a:off x="6298515" y="3614491"/>
            <a:ext cx="4425437" cy="448136"/>
          </a:xfrm>
          <a:prstGeom prst="rect">
            <a:avLst/>
          </a:prstGeom>
          <a:noFill/>
        </p:spPr>
        <p:txBody>
          <a:bodyPr wrap="square" rtlCol="0">
            <a:spAutoFit/>
          </a:bodyPr>
          <a:lstStyle/>
          <a:p>
            <a:pPr defTabSz="932536"/>
            <a:r>
              <a:rPr lang="en-US" sz="2312" b="1" dirty="0">
                <a:solidFill>
                  <a:srgbClr val="FFFFFF"/>
                </a:solidFill>
                <a:latin typeface="Segoe UI Semibold" panose="020B0702040204020203" pitchFamily="34" charset="0"/>
                <a:cs typeface="Segoe UI Semibold" panose="020B0702040204020203" pitchFamily="34" charset="0"/>
              </a:rPr>
              <a:t>.NET </a:t>
            </a:r>
            <a:r>
              <a:rPr lang="en-US" sz="2312" dirty="0">
                <a:solidFill>
                  <a:srgbClr val="FFFFFF"/>
                </a:solidFill>
                <a:latin typeface="Segoe UI Semibold" panose="020B0702040204020203" pitchFamily="34" charset="0"/>
                <a:cs typeface="Segoe UI Semibold" panose="020B0702040204020203" pitchFamily="34" charset="0"/>
              </a:rPr>
              <a:t>Core 5 </a:t>
            </a:r>
            <a:r>
              <a:rPr lang="en-US" sz="2312" dirty="0">
                <a:solidFill>
                  <a:srgbClr val="FFFFFF"/>
                </a:solidFill>
                <a:latin typeface="Segoe UI Light"/>
                <a:cs typeface="Segoe UI Semibold" panose="020B0702040204020203" pitchFamily="34" charset="0"/>
              </a:rPr>
              <a:t>stack and libs</a:t>
            </a:r>
            <a:endParaRPr lang="en-US" sz="2312" b="1" dirty="0">
              <a:solidFill>
                <a:srgbClr val="FFFFFF"/>
              </a:solidFill>
              <a:latin typeface="Segoe UI Light"/>
              <a:cs typeface="Segoe UI Semibold" panose="020B0702040204020203" pitchFamily="34" charset="0"/>
            </a:endParaRPr>
          </a:p>
        </p:txBody>
      </p:sp>
      <p:sp>
        <p:nvSpPr>
          <p:cNvPr id="10" name="Rectangle 9"/>
          <p:cNvSpPr/>
          <p:nvPr/>
        </p:nvSpPr>
        <p:spPr>
          <a:xfrm>
            <a:off x="2904813" y="2855853"/>
            <a:ext cx="6275564" cy="427168"/>
          </a:xfrm>
          <a:prstGeom prst="rect">
            <a:avLst/>
          </a:prstGeom>
        </p:spPr>
        <p:txBody>
          <a:bodyPr wrap="none">
            <a:spAutoFit/>
          </a:bodyPr>
          <a:lstStyle/>
          <a:p>
            <a:pPr defTabSz="932277"/>
            <a:r>
              <a:rPr lang="en-US" sz="2176" dirty="0">
                <a:solidFill>
                  <a:srgbClr val="FFFFFF"/>
                </a:solidFill>
              </a:rPr>
              <a:t>Unified framework for MVC, Web API and SignalR</a:t>
            </a:r>
          </a:p>
        </p:txBody>
      </p:sp>
      <p:sp>
        <p:nvSpPr>
          <p:cNvPr id="11" name="Rectangle 10"/>
          <p:cNvSpPr/>
          <p:nvPr/>
        </p:nvSpPr>
        <p:spPr>
          <a:xfrm>
            <a:off x="1448892" y="4198556"/>
            <a:ext cx="4526560" cy="301621"/>
          </a:xfrm>
          <a:prstGeom prst="rect">
            <a:avLst/>
          </a:prstGeom>
        </p:spPr>
        <p:txBody>
          <a:bodyPr wrap="none">
            <a:spAutoFit/>
          </a:bodyPr>
          <a:lstStyle/>
          <a:p>
            <a:pPr defTabSz="932277"/>
            <a:r>
              <a:rPr lang="en-US" sz="1360" i="1" dirty="0">
                <a:solidFill>
                  <a:srgbClr val="FFFFFF"/>
                </a:solidFill>
              </a:rPr>
              <a:t> Full .NET Framework for any scenario and library support</a:t>
            </a:r>
          </a:p>
        </p:txBody>
      </p:sp>
      <p:sp>
        <p:nvSpPr>
          <p:cNvPr id="12" name="Rectangle 11"/>
          <p:cNvSpPr/>
          <p:nvPr/>
        </p:nvSpPr>
        <p:spPr>
          <a:xfrm>
            <a:off x="6164183" y="4194387"/>
            <a:ext cx="4587714" cy="301621"/>
          </a:xfrm>
          <a:prstGeom prst="rect">
            <a:avLst/>
          </a:prstGeom>
        </p:spPr>
        <p:txBody>
          <a:bodyPr wrap="square">
            <a:spAutoFit/>
          </a:bodyPr>
          <a:lstStyle/>
          <a:p>
            <a:pPr defTabSz="932277"/>
            <a:r>
              <a:rPr lang="en-US" sz="1360" i="1" dirty="0">
                <a:solidFill>
                  <a:srgbClr val="FFFFFF"/>
                </a:solidFill>
              </a:rPr>
              <a:t>Small runtime optimized for server and cloud workloads</a:t>
            </a:r>
          </a:p>
        </p:txBody>
      </p:sp>
    </p:spTree>
    <p:extLst>
      <p:ext uri="{BB962C8B-B14F-4D97-AF65-F5344CB8AC3E}">
        <p14:creationId xmlns:p14="http://schemas.microsoft.com/office/powerpoint/2010/main" val="12564662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274639" y="295275"/>
            <a:ext cx="11889564" cy="91757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What is Open Source?</a:t>
            </a:r>
            <a:endParaRPr lang="en-US" dirty="0"/>
          </a:p>
        </p:txBody>
      </p:sp>
      <p:pic>
        <p:nvPicPr>
          <p:cNvPr id="5" name="Picture 4"/>
          <p:cNvPicPr>
            <a:picLocks noChangeAspect="1"/>
          </p:cNvPicPr>
          <p:nvPr/>
        </p:nvPicPr>
        <p:blipFill>
          <a:blip r:embed="rId2"/>
          <a:stretch>
            <a:fillRect/>
          </a:stretch>
        </p:blipFill>
        <p:spPr>
          <a:xfrm>
            <a:off x="1910757" y="1305731"/>
            <a:ext cx="8178649" cy="5341332"/>
          </a:xfrm>
          <a:prstGeom prst="rect">
            <a:avLst/>
          </a:prstGeom>
        </p:spPr>
      </p:pic>
    </p:spTree>
    <p:extLst>
      <p:ext uri="{BB962C8B-B14F-4D97-AF65-F5344CB8AC3E}">
        <p14:creationId xmlns:p14="http://schemas.microsoft.com/office/powerpoint/2010/main" val="3391586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a:spLocks noGrp="1"/>
          </p:cNvSpPr>
          <p:nvPr>
            <p:ph type="title"/>
          </p:nvPr>
        </p:nvSpPr>
        <p:spPr>
          <a:xfrm>
            <a:off x="274639" y="295275"/>
            <a:ext cx="11889564" cy="917575"/>
          </a:xfrm>
        </p:spPr>
        <p:txBody>
          <a:bodyPr/>
          <a:lstStyle/>
          <a:p>
            <a:r>
              <a:rPr lang="en-US" dirty="0"/>
              <a:t>ASP.NET 2015 in a Nutshell</a:t>
            </a:r>
          </a:p>
        </p:txBody>
      </p:sp>
      <p:sp>
        <p:nvSpPr>
          <p:cNvPr id="28" name="Rectangle 27"/>
          <p:cNvSpPr/>
          <p:nvPr/>
        </p:nvSpPr>
        <p:spPr bwMode="auto">
          <a:xfrm>
            <a:off x="6509255" y="4277558"/>
            <a:ext cx="4612214" cy="1872296"/>
          </a:xfrm>
          <a:prstGeom prst="rect">
            <a:avLst/>
          </a:prstGeom>
          <a:solidFill>
            <a:srgbClr val="0072C6"/>
          </a:solidFill>
          <a:ln w="25400" cap="flat" cmpd="sng" algn="ctr">
            <a:noFill/>
            <a:prstDash val="solid"/>
            <a:headEnd type="none" w="med" len="med"/>
            <a:tailEnd type="none" w="med" len="med"/>
          </a:ln>
          <a:effectLst/>
        </p:spPr>
        <p:txBody>
          <a:bodyPr vert="horz" wrap="square" lIns="731210" tIns="274204" rIns="89600" bIns="89604" numCol="1" rtlCol="0" anchor="t" anchorCtr="0" compatLnSpc="1">
            <a:prstTxWarp prst="textNoShape">
              <a:avLst/>
            </a:prstTxWarp>
          </a:bodyPr>
          <a:lstStyle/>
          <a:p>
            <a:pPr defTabSz="913688"/>
            <a:endParaRPr lang="en-US" sz="2800" dirty="0">
              <a:gradFill>
                <a:gsLst>
                  <a:gs pos="14679">
                    <a:srgbClr val="FFFFFF"/>
                  </a:gs>
                  <a:gs pos="38000">
                    <a:srgbClr val="FFFFFF"/>
                  </a:gs>
                </a:gsLst>
                <a:lin ang="5400000" scaled="1"/>
              </a:gradFill>
              <a:latin typeface="Segoe UI Light"/>
            </a:endParaRPr>
          </a:p>
        </p:txBody>
      </p:sp>
      <p:sp>
        <p:nvSpPr>
          <p:cNvPr id="29" name="Rectangle 28"/>
          <p:cNvSpPr/>
          <p:nvPr/>
        </p:nvSpPr>
        <p:spPr bwMode="auto">
          <a:xfrm>
            <a:off x="1214867" y="3738995"/>
            <a:ext cx="5239264" cy="2410858"/>
          </a:xfrm>
          <a:prstGeom prst="rect">
            <a:avLst/>
          </a:prstGeom>
          <a:solidFill>
            <a:srgbClr val="0072C6"/>
          </a:solidFill>
          <a:ln w="25400" cap="flat" cmpd="sng" algn="ctr">
            <a:noFill/>
            <a:prstDash val="solid"/>
            <a:headEnd type="none" w="med" len="med"/>
            <a:tailEnd type="none" w="med" len="med"/>
          </a:ln>
          <a:effectLst/>
        </p:spPr>
        <p:txBody>
          <a:bodyPr vert="horz" wrap="square" lIns="731210" tIns="274204" rIns="89600" bIns="89604" numCol="1" rtlCol="0" anchor="t" anchorCtr="0" compatLnSpc="1">
            <a:prstTxWarp prst="textNoShape">
              <a:avLst/>
            </a:prstTxWarp>
          </a:bodyPr>
          <a:lstStyle/>
          <a:p>
            <a:pPr defTabSz="913688"/>
            <a:r>
              <a:rPr lang="en-US" sz="2800" dirty="0">
                <a:gradFill>
                  <a:gsLst>
                    <a:gs pos="14679">
                      <a:srgbClr val="FFFFFF"/>
                    </a:gs>
                    <a:gs pos="38000">
                      <a:srgbClr val="FFFFFF"/>
                    </a:gs>
                  </a:gsLst>
                  <a:lin ang="5400000" scaled="1"/>
                </a:gradFill>
                <a:latin typeface="Segoe UI Light"/>
              </a:rPr>
              <a:t>  </a:t>
            </a:r>
          </a:p>
        </p:txBody>
      </p:sp>
      <p:sp>
        <p:nvSpPr>
          <p:cNvPr id="30" name="TextBox 29"/>
          <p:cNvSpPr txBox="1"/>
          <p:nvPr/>
        </p:nvSpPr>
        <p:spPr>
          <a:xfrm>
            <a:off x="1280603" y="4269080"/>
            <a:ext cx="5173526" cy="531737"/>
          </a:xfrm>
          <a:prstGeom prst="rect">
            <a:avLst/>
          </a:prstGeom>
          <a:noFill/>
        </p:spPr>
        <p:txBody>
          <a:bodyPr wrap="square" rtlCol="0">
            <a:spAutoFit/>
          </a:bodyPr>
          <a:lstStyle/>
          <a:p>
            <a:pPr algn="ctr" defTabSz="913990"/>
            <a:r>
              <a:rPr lang="en-US" sz="2800"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31" name="TextBox 30"/>
          <p:cNvSpPr txBox="1"/>
          <p:nvPr/>
        </p:nvSpPr>
        <p:spPr>
          <a:xfrm>
            <a:off x="6592653" y="4280755"/>
            <a:ext cx="4424508" cy="531737"/>
          </a:xfrm>
          <a:prstGeom prst="rect">
            <a:avLst/>
          </a:prstGeom>
          <a:noFill/>
        </p:spPr>
        <p:txBody>
          <a:bodyPr wrap="square" rtlCol="0">
            <a:spAutoFit/>
          </a:bodyPr>
          <a:lstStyle/>
          <a:p>
            <a:pPr algn="ctr" defTabSz="913990"/>
            <a:r>
              <a:rPr lang="en-US" sz="2800" b="1" dirty="0">
                <a:solidFill>
                  <a:srgbClr val="FFFFFF"/>
                </a:solidFill>
                <a:latin typeface="Segoe UI Semibold" panose="020B0702040204020203" pitchFamily="34" charset="0"/>
                <a:cs typeface="Segoe UI Semibold" panose="020B0702040204020203" pitchFamily="34" charset="0"/>
              </a:rPr>
              <a:t>.NET </a:t>
            </a:r>
            <a:r>
              <a:rPr lang="en-US" sz="2800" dirty="0">
                <a:solidFill>
                  <a:srgbClr val="FFFFFF"/>
                </a:solidFill>
                <a:latin typeface="Segoe UI Semibold" panose="020B0702040204020203" pitchFamily="34" charset="0"/>
                <a:cs typeface="Segoe UI Semibold" panose="020B0702040204020203" pitchFamily="34" charset="0"/>
              </a:rPr>
              <a:t>Core 5</a:t>
            </a:r>
            <a:r>
              <a:rPr lang="en-US" sz="2800" b="1" dirty="0">
                <a:solidFill>
                  <a:srgbClr val="FFFFFF"/>
                </a:solidFill>
                <a:latin typeface="Segoe UI Semibold" panose="020B0702040204020203" pitchFamily="34" charset="0"/>
                <a:cs typeface="Segoe UI Semibold" panose="020B0702040204020203" pitchFamily="34" charset="0"/>
              </a:rPr>
              <a:t> </a:t>
            </a:r>
          </a:p>
        </p:txBody>
      </p:sp>
      <p:pic>
        <p:nvPicPr>
          <p:cNvPr id="32" name="Picture 31"/>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779289" y="5444011"/>
            <a:ext cx="382157" cy="449931"/>
          </a:xfrm>
          <a:prstGeom prst="rect">
            <a:avLst/>
          </a:prstGeom>
        </p:spPr>
      </p:pic>
      <p:pic>
        <p:nvPicPr>
          <p:cNvPr id="33" name="Picture 2" descr="http://files.softicons.com/download/system-icons/windows-8-metro-icons-by-dakirby309/png/512x512/Folders%20&amp;%20OS/Linu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4949" y="5440421"/>
            <a:ext cx="510157" cy="5008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7304080" y="5400278"/>
            <a:ext cx="546044" cy="55456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3779501" y="5400278"/>
            <a:ext cx="546044" cy="554567"/>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1602661" y="4777266"/>
            <a:ext cx="4817610" cy="584436"/>
          </a:xfrm>
          <a:prstGeom prst="rect">
            <a:avLst/>
          </a:prstGeom>
        </p:spPr>
        <p:txBody>
          <a:bodyPr wrap="square">
            <a:spAutoFit/>
          </a:bodyPr>
          <a:lstStyle/>
          <a:p>
            <a:pPr algn="ctr" defTabSz="913736"/>
            <a:r>
              <a:rPr lang="en-US" sz="1567" i="1" dirty="0">
                <a:solidFill>
                  <a:srgbClr val="FFFFFF"/>
                </a:solidFill>
              </a:rPr>
              <a:t>Full .NET Framework for any scenario and </a:t>
            </a:r>
          </a:p>
          <a:p>
            <a:pPr algn="ctr" defTabSz="913736"/>
            <a:r>
              <a:rPr lang="en-US" sz="1567" i="1" dirty="0">
                <a:solidFill>
                  <a:srgbClr val="FFFFFF"/>
                </a:solidFill>
              </a:rPr>
              <a:t>library support on Windows</a:t>
            </a:r>
          </a:p>
        </p:txBody>
      </p:sp>
      <p:sp>
        <p:nvSpPr>
          <p:cNvPr id="37" name="Rectangle 36"/>
          <p:cNvSpPr/>
          <p:nvPr/>
        </p:nvSpPr>
        <p:spPr>
          <a:xfrm>
            <a:off x="6672974" y="4726053"/>
            <a:ext cx="4276112" cy="584436"/>
          </a:xfrm>
          <a:prstGeom prst="rect">
            <a:avLst/>
          </a:prstGeom>
        </p:spPr>
        <p:txBody>
          <a:bodyPr wrap="square">
            <a:spAutoFit/>
          </a:bodyPr>
          <a:lstStyle/>
          <a:p>
            <a:pPr algn="ctr" defTabSz="913736"/>
            <a:r>
              <a:rPr lang="en-US" sz="1567" i="1" dirty="0">
                <a:solidFill>
                  <a:srgbClr val="FFFFFF"/>
                </a:solidFill>
              </a:rPr>
              <a:t>Modular libraries &amp; runtime optimized for server and cloud workloads</a:t>
            </a:r>
          </a:p>
        </p:txBody>
      </p:sp>
      <p:sp>
        <p:nvSpPr>
          <p:cNvPr id="38" name="Rectangle 37"/>
          <p:cNvSpPr/>
          <p:nvPr/>
        </p:nvSpPr>
        <p:spPr bwMode="auto">
          <a:xfrm>
            <a:off x="1214867" y="3178110"/>
            <a:ext cx="3966733" cy="5147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ASP.NET </a:t>
            </a:r>
            <a:r>
              <a:rPr lang="en-US" sz="1961" dirty="0" smtClean="0">
                <a:gradFill>
                  <a:gsLst>
                    <a:gs pos="0">
                      <a:srgbClr val="FFFFFF"/>
                    </a:gs>
                    <a:gs pos="100000">
                      <a:srgbClr val="FFFFFF"/>
                    </a:gs>
                  </a:gsLst>
                  <a:lin ang="5400000" scaled="0"/>
                </a:gradFill>
                <a:ea typeface="Segoe UI" pitchFamily="34" charset="0"/>
                <a:cs typeface="Segoe UI" pitchFamily="34" charset="0"/>
              </a:rPr>
              <a:t>4.6  </a:t>
            </a:r>
            <a:r>
              <a:rPr lang="en-US" sz="1961" dirty="0" err="1" smtClean="0">
                <a:gradFill>
                  <a:gsLst>
                    <a:gs pos="0">
                      <a:srgbClr val="FFFFFF"/>
                    </a:gs>
                    <a:gs pos="100000">
                      <a:srgbClr val="FFFFFF"/>
                    </a:gs>
                  </a:gsLst>
                  <a:lin ang="5400000" scaled="0"/>
                </a:gradFill>
                <a:ea typeface="Segoe UI" pitchFamily="34" charset="0"/>
                <a:cs typeface="Segoe UI" pitchFamily="34" charset="0"/>
              </a:rPr>
              <a:t>System.Web</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2661920" y="2349559"/>
            <a:ext cx="1117581" cy="7629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MVC 5.x</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5252720" y="2339695"/>
            <a:ext cx="5868748" cy="77285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MVC / Web API 6</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509252" y="3738995"/>
            <a:ext cx="2321970" cy="494381"/>
          </a:xfrm>
          <a:prstGeom prst="rect">
            <a:avLst/>
          </a:prstGeom>
          <a:solidFill>
            <a:srgbClr val="0072C6"/>
          </a:solidFill>
          <a:ln w="25400" cap="flat" cmpd="sng" algn="ctr">
            <a:noFill/>
            <a:prstDash val="solid"/>
            <a:headEnd type="none" w="med" len="med"/>
            <a:tailEnd type="none" w="med" len="med"/>
          </a:ln>
          <a:effectLst/>
        </p:spPr>
        <p:txBody>
          <a:bodyPr vert="horz" wrap="square" lIns="731106" tIns="44772" rIns="89540" bIns="71631" numCol="1" rtlCol="0" anchor="t" anchorCtr="0" compatLnSpc="1">
            <a:prstTxWarp prst="textNoShape">
              <a:avLst/>
            </a:prstTxWarp>
          </a:bodyPr>
          <a:lstStyle/>
          <a:p>
            <a:pPr defTabSz="913511"/>
            <a:r>
              <a:rPr lang="en-US" sz="1961" dirty="0">
                <a:gradFill>
                  <a:gsLst>
                    <a:gs pos="14679">
                      <a:srgbClr val="FFFFFF"/>
                    </a:gs>
                    <a:gs pos="38000">
                      <a:srgbClr val="FFFFFF"/>
                    </a:gs>
                  </a:gsLst>
                  <a:lin ang="5400000" scaled="1"/>
                </a:gradFill>
              </a:rPr>
              <a:t>Core CLR</a:t>
            </a:r>
          </a:p>
        </p:txBody>
      </p:sp>
      <p:sp>
        <p:nvSpPr>
          <p:cNvPr id="42" name="Rectangle 41"/>
          <p:cNvSpPr/>
          <p:nvPr/>
        </p:nvSpPr>
        <p:spPr bwMode="auto">
          <a:xfrm>
            <a:off x="8881620" y="3748606"/>
            <a:ext cx="2239848" cy="484769"/>
          </a:xfrm>
          <a:prstGeom prst="rect">
            <a:avLst/>
          </a:prstGeom>
          <a:solidFill>
            <a:srgbClr val="0072C6"/>
          </a:solidFill>
          <a:ln w="25400" cap="flat" cmpd="sng" algn="ctr">
            <a:noFill/>
            <a:prstDash val="solid"/>
            <a:headEnd type="none" w="med" len="med"/>
            <a:tailEnd type="none" w="med" len="med"/>
          </a:ln>
          <a:effectLst/>
        </p:spPr>
        <p:txBody>
          <a:bodyPr vert="horz" wrap="square" lIns="731106" tIns="44772" rIns="89540" bIns="71631" numCol="1" rtlCol="0" anchor="t" anchorCtr="0" compatLnSpc="1">
            <a:prstTxWarp prst="textNoShape">
              <a:avLst/>
            </a:prstTxWarp>
          </a:bodyPr>
          <a:lstStyle/>
          <a:p>
            <a:pPr defTabSz="913511"/>
            <a:r>
              <a:rPr lang="en-US" sz="1961" dirty="0">
                <a:gradFill>
                  <a:gsLst>
                    <a:gs pos="14679">
                      <a:srgbClr val="FFFFFF"/>
                    </a:gs>
                    <a:gs pos="38000">
                      <a:srgbClr val="FFFFFF"/>
                    </a:gs>
                  </a:gsLst>
                  <a:lin ang="5400000" scaled="1"/>
                </a:gradFill>
              </a:rPr>
              <a:t>.Net Native</a:t>
            </a:r>
          </a:p>
        </p:txBody>
      </p:sp>
      <p:pic>
        <p:nvPicPr>
          <p:cNvPr id="43"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9155107" y="3810763"/>
            <a:ext cx="345453" cy="350845"/>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p:cNvSpPr/>
          <p:nvPr/>
        </p:nvSpPr>
        <p:spPr bwMode="auto">
          <a:xfrm>
            <a:off x="5252720" y="3178110"/>
            <a:ext cx="5868748" cy="5049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ASP.NET </a:t>
            </a:r>
            <a:r>
              <a:rPr lang="en-US" sz="1961" dirty="0" smtClean="0">
                <a:gradFill>
                  <a:gsLst>
                    <a:gs pos="0">
                      <a:srgbClr val="FFFFFF"/>
                    </a:gs>
                    <a:gs pos="100000">
                      <a:srgbClr val="FFFFFF"/>
                    </a:gs>
                  </a:gsLst>
                  <a:lin ang="5400000" scaled="0"/>
                </a:gradFill>
                <a:ea typeface="Segoe UI" pitchFamily="34" charset="0"/>
                <a:cs typeface="Segoe UI" pitchFamily="34" charset="0"/>
              </a:rPr>
              <a:t>5</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3901440" y="2340413"/>
            <a:ext cx="1280160" cy="7629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Web API 2.2</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1235187" y="2349559"/>
            <a:ext cx="1304794" cy="7629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Web</a:t>
            </a:r>
          </a:p>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Forms</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1247503" y="1333912"/>
            <a:ext cx="3946413" cy="4528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Visual Basic 14</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1247503" y="1840748"/>
            <a:ext cx="9880810" cy="441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C#</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5252720" y="1333912"/>
            <a:ext cx="5868748" cy="452874"/>
          </a:xfrm>
          <a:prstGeom prst="rect">
            <a:avLst/>
          </a:prstGeom>
          <a:solidFill>
            <a:schemeClr val="accent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Visual Basic 14 (coming soon)</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38668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a:t>
            </a:r>
            <a:r>
              <a:rPr lang="en-US" dirty="0"/>
              <a:t/>
            </a:r>
            <a:br>
              <a:rPr lang="en-US" dirty="0"/>
            </a:br>
            <a:r>
              <a:rPr lang="en-US" sz="4705" dirty="0"/>
              <a:t>Any developer, any app, any platform</a:t>
            </a:r>
          </a:p>
        </p:txBody>
      </p:sp>
      <p:pic>
        <p:nvPicPr>
          <p:cNvPr id="10"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5243798" y="4397551"/>
            <a:ext cx="811629" cy="8242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378562" y="4601506"/>
            <a:ext cx="779351" cy="452590"/>
          </a:xfrm>
          <a:prstGeom prst="rect">
            <a:avLst/>
          </a:prstGeom>
          <a:noFill/>
        </p:spPr>
        <p:txBody>
          <a:bodyPr wrap="square" rtlCol="0">
            <a:spAutoFit/>
          </a:bodyPr>
          <a:lstStyle/>
          <a:p>
            <a:pPr defTabSz="896386"/>
            <a:r>
              <a:rPr lang="en-US" sz="2353" dirty="0">
                <a:solidFill>
                  <a:prstClr val="white"/>
                </a:solidFill>
                <a:latin typeface="Calibri" panose="020F0502020204030204"/>
              </a:rPr>
              <a:t>OS X</a:t>
            </a:r>
          </a:p>
        </p:txBody>
      </p:sp>
      <p:sp>
        <p:nvSpPr>
          <p:cNvPr id="12" name="TextBox 11"/>
          <p:cNvSpPr txBox="1"/>
          <p:nvPr/>
        </p:nvSpPr>
        <p:spPr>
          <a:xfrm>
            <a:off x="3106138" y="4601505"/>
            <a:ext cx="779351" cy="452590"/>
          </a:xfrm>
          <a:prstGeom prst="rect">
            <a:avLst/>
          </a:prstGeom>
          <a:noFill/>
        </p:spPr>
        <p:txBody>
          <a:bodyPr wrap="square" rtlCol="0">
            <a:spAutoFit/>
          </a:bodyPr>
          <a:lstStyle/>
          <a:p>
            <a:pPr defTabSz="896386"/>
            <a:r>
              <a:rPr lang="en-US" sz="2353" dirty="0">
                <a:solidFill>
                  <a:prstClr val="white"/>
                </a:solidFill>
                <a:latin typeface="Calibri" panose="020F0502020204030204"/>
              </a:rPr>
              <a:t>iOS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973" y="4199050"/>
            <a:ext cx="1226449" cy="122644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019" y="4230099"/>
            <a:ext cx="1195400" cy="1195400"/>
          </a:xfrm>
          <a:prstGeom prst="rect">
            <a:avLst/>
          </a:prstGeom>
        </p:spPr>
      </p:pic>
      <p:pic>
        <p:nvPicPr>
          <p:cNvPr id="9" name="Picture 8"/>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a:stretch/>
        </p:blipFill>
        <p:spPr>
          <a:xfrm>
            <a:off x="7291571" y="4549531"/>
            <a:ext cx="717789" cy="571855"/>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3649" r="61689"/>
          <a:stretch/>
        </p:blipFill>
        <p:spPr>
          <a:xfrm>
            <a:off x="8162720" y="4400127"/>
            <a:ext cx="735841" cy="88300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6001" y="4258504"/>
            <a:ext cx="1112750" cy="1112750"/>
          </a:xfrm>
          <a:prstGeom prst="rect">
            <a:avLst/>
          </a:prstGeom>
        </p:spPr>
      </p:pic>
    </p:spTree>
    <p:extLst>
      <p:ext uri="{BB962C8B-B14F-4D97-AF65-F5344CB8AC3E}">
        <p14:creationId xmlns:p14="http://schemas.microsoft.com/office/powerpoint/2010/main" val="16646090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Languages</a:t>
            </a:r>
          </a:p>
        </p:txBody>
      </p:sp>
      <p:sp>
        <p:nvSpPr>
          <p:cNvPr id="5" name="Rectangle 4"/>
          <p:cNvSpPr/>
          <p:nvPr/>
        </p:nvSpPr>
        <p:spPr bwMode="auto">
          <a:xfrm>
            <a:off x="2721966" y="1522989"/>
            <a:ext cx="8824464" cy="1504187"/>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425" tIns="143245" rIns="179056" bIns="143245" numCol="1" spcCol="0" rtlCol="0" fromWordArt="0" anchor="ctr" anchorCtr="0" forceAA="0" compatLnSpc="1">
            <a:prstTxWarp prst="textNoShape">
              <a:avLst/>
            </a:prstTxWarp>
            <a:noAutofit/>
          </a:bodyPr>
          <a:lstStyle/>
          <a:p>
            <a:pPr marL="91440" defTabSz="912922" fontAlgn="base">
              <a:lnSpc>
                <a:spcPct val="90000"/>
              </a:lnSpc>
              <a:spcBef>
                <a:spcPts val="588"/>
              </a:spcBef>
              <a:spcAft>
                <a:spcPct val="0"/>
              </a:spcAft>
              <a:defRPr/>
            </a:pPr>
            <a:r>
              <a:rPr lang="en-US" sz="2353" b="1" i="1" kern="0" dirty="0">
                <a:gradFill>
                  <a:gsLst>
                    <a:gs pos="0">
                      <a:srgbClr val="505050"/>
                    </a:gs>
                    <a:gs pos="100000">
                      <a:srgbClr val="505050"/>
                    </a:gs>
                  </a:gsLst>
                  <a:lin ang="5400000" scaled="1"/>
                </a:gradFill>
                <a:ea typeface="Segoe UI" pitchFamily="34" charset="0"/>
                <a:cs typeface="Segoe UI Semibold" panose="020B0702040204020203" pitchFamily="34" charset="0"/>
              </a:rPr>
              <a:t>Flexible, powerful, multi-purpose</a:t>
            </a:r>
          </a:p>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902" y="1522989"/>
            <a:ext cx="2689274" cy="1504187"/>
          </a:xfrm>
          <a:prstGeom prst="homePlate">
            <a:avLst>
              <a:gd name="adj" fmla="val 25983"/>
            </a:avLst>
          </a:prstGeom>
          <a:solidFill>
            <a:schemeClr val="accent1"/>
          </a:solidFill>
        </p:spPr>
        <p:txBody>
          <a:bodyPr wrap="square" lIns="179285" tIns="143428" rIns="179285" bIns="143428" rtlCol="0" anchor="ctr">
            <a:noAutofit/>
          </a:bodyPr>
          <a:lstStyle/>
          <a:p>
            <a:pPr defTabSz="896214">
              <a:lnSpc>
                <a:spcPct val="90000"/>
              </a:lnSpc>
            </a:pPr>
            <a:r>
              <a:rPr lang="en-US" sz="2353" b="1" kern="0" dirty="0">
                <a:gradFill>
                  <a:gsLst>
                    <a:gs pos="1250">
                      <a:srgbClr val="FFFFFF"/>
                    </a:gs>
                    <a:gs pos="100000">
                      <a:srgbClr val="FFFFFF"/>
                    </a:gs>
                  </a:gsLst>
                  <a:lin ang="5400000" scaled="0"/>
                </a:gradFill>
                <a:cs typeface="Segoe UI Semibold" panose="020B0702040204020203" pitchFamily="34" charset="0"/>
              </a:rPr>
              <a:t>C#</a:t>
            </a:r>
          </a:p>
        </p:txBody>
      </p:sp>
      <p:sp>
        <p:nvSpPr>
          <p:cNvPr id="7" name="Rectangle 6"/>
          <p:cNvSpPr/>
          <p:nvPr/>
        </p:nvSpPr>
        <p:spPr bwMode="auto">
          <a:xfrm>
            <a:off x="2721966" y="3142768"/>
            <a:ext cx="8824464" cy="1504187"/>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425" tIns="143245" rIns="179056" bIns="143245" numCol="1" spcCol="0" rtlCol="0" fromWordArt="0" anchor="ctr" anchorCtr="0" forceAA="0" compatLnSpc="1">
            <a:prstTxWarp prst="textNoShape">
              <a:avLst/>
            </a:prstTxWarp>
            <a:noAutofit/>
          </a:bodyPr>
          <a:lstStyle/>
          <a:p>
            <a:pPr marL="91440" defTabSz="912922" fontAlgn="base">
              <a:lnSpc>
                <a:spcPct val="90000"/>
              </a:lnSpc>
              <a:spcBef>
                <a:spcPts val="588"/>
              </a:spcBef>
              <a:spcAft>
                <a:spcPct val="0"/>
              </a:spcAft>
              <a:defRPr/>
            </a:pPr>
            <a:r>
              <a:rPr lang="en-US" sz="2353" b="1" i="1" kern="0" dirty="0">
                <a:gradFill>
                  <a:gsLst>
                    <a:gs pos="0">
                      <a:srgbClr val="505050"/>
                    </a:gs>
                    <a:gs pos="100000">
                      <a:srgbClr val="505050"/>
                    </a:gs>
                  </a:gsLst>
                  <a:lin ang="5400000" scaled="1"/>
                </a:gradFill>
                <a:ea typeface="Segoe UI" pitchFamily="34" charset="0"/>
                <a:cs typeface="Segoe UI Semibold" panose="020B0702040204020203" pitchFamily="34" charset="0"/>
              </a:rPr>
              <a:t>Simple, easy to use</a:t>
            </a:r>
          </a:p>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902" y="3142768"/>
            <a:ext cx="2689274" cy="1504187"/>
          </a:xfrm>
          <a:prstGeom prst="homePlate">
            <a:avLst>
              <a:gd name="adj" fmla="val 25983"/>
            </a:avLst>
          </a:prstGeom>
          <a:solidFill>
            <a:schemeClr val="accent1"/>
          </a:solidFill>
        </p:spPr>
        <p:txBody>
          <a:bodyPr wrap="square" lIns="179285" tIns="143428" rIns="179285" bIns="143428" rtlCol="0" anchor="ctr">
            <a:noAutofit/>
          </a:bodyPr>
          <a:lstStyle/>
          <a:p>
            <a:pPr defTabSz="896214">
              <a:lnSpc>
                <a:spcPct val="90000"/>
              </a:lnSpc>
            </a:pPr>
            <a:r>
              <a:rPr lang="en-US" sz="2353" b="1" kern="0" dirty="0">
                <a:gradFill>
                  <a:gsLst>
                    <a:gs pos="1250">
                      <a:srgbClr val="FFFFFF"/>
                    </a:gs>
                    <a:gs pos="100000">
                      <a:srgbClr val="FFFFFF"/>
                    </a:gs>
                  </a:gsLst>
                  <a:lin ang="5400000" scaled="0"/>
                </a:gradFill>
                <a:cs typeface="Segoe UI Semibold" panose="020B0702040204020203" pitchFamily="34" charset="0"/>
              </a:rPr>
              <a:t>VB</a:t>
            </a:r>
          </a:p>
        </p:txBody>
      </p:sp>
      <p:sp>
        <p:nvSpPr>
          <p:cNvPr id="10" name="Rectangle 9"/>
          <p:cNvSpPr/>
          <p:nvPr/>
        </p:nvSpPr>
        <p:spPr bwMode="auto">
          <a:xfrm>
            <a:off x="2721966" y="4762547"/>
            <a:ext cx="8824464" cy="1504187"/>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425" tIns="143245" rIns="179056" bIns="143245" numCol="1" spcCol="0" rtlCol="0" fromWordArt="0" anchor="ctr" anchorCtr="0" forceAA="0" compatLnSpc="1">
            <a:prstTxWarp prst="textNoShape">
              <a:avLst/>
            </a:prstTxWarp>
            <a:noAutofit/>
          </a:bodyPr>
          <a:lstStyle/>
          <a:p>
            <a:pPr marL="91440" defTabSz="912922" fontAlgn="base">
              <a:lnSpc>
                <a:spcPct val="90000"/>
              </a:lnSpc>
              <a:spcBef>
                <a:spcPts val="588"/>
              </a:spcBef>
              <a:spcAft>
                <a:spcPct val="0"/>
              </a:spcAft>
              <a:defRPr/>
            </a:pPr>
            <a:r>
              <a:rPr lang="en-US" sz="2353" b="1" i="1" kern="0">
                <a:gradFill>
                  <a:gsLst>
                    <a:gs pos="0">
                      <a:srgbClr val="505050"/>
                    </a:gs>
                    <a:gs pos="100000">
                      <a:srgbClr val="505050"/>
                    </a:gs>
                  </a:gsLst>
                  <a:lin ang="5400000" scaled="1"/>
                </a:gradFill>
                <a:ea typeface="Segoe UI" pitchFamily="34" charset="0"/>
                <a:cs typeface="Segoe UI Semibold" panose="020B0702040204020203" pitchFamily="34" charset="0"/>
              </a:rPr>
              <a:t>Elegant functional </a:t>
            </a:r>
            <a:r>
              <a:rPr lang="en-US" sz="2353" b="1" i="1" kern="0" dirty="0">
                <a:gradFill>
                  <a:gsLst>
                    <a:gs pos="0">
                      <a:srgbClr val="505050"/>
                    </a:gs>
                    <a:gs pos="100000">
                      <a:srgbClr val="505050"/>
                    </a:gs>
                  </a:gsLst>
                  <a:lin ang="5400000" scaled="1"/>
                </a:gradFill>
                <a:ea typeface="Segoe UI" pitchFamily="34" charset="0"/>
                <a:cs typeface="Segoe UI Semibold" panose="020B0702040204020203" pitchFamily="34" charset="0"/>
              </a:rPr>
              <a:t>programming</a:t>
            </a:r>
          </a:p>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a:t>
            </a:r>
            <a:r>
              <a:rPr lang="en-US" sz="2353" kern="0" dirty="0" err="1">
                <a:gradFill>
                  <a:gsLst>
                    <a:gs pos="0">
                      <a:srgbClr val="505050"/>
                    </a:gs>
                    <a:gs pos="100000">
                      <a:srgbClr val="505050"/>
                    </a:gs>
                  </a:gsLst>
                  <a:lin ang="5400000" scaled="1"/>
                </a:gradFill>
                <a:ea typeface="Segoe UI" pitchFamily="34" charset="0"/>
                <a:cs typeface="Segoe UI Semibold" panose="020B0702040204020203" pitchFamily="34" charset="0"/>
              </a:rPr>
              <a:t>vNext</a:t>
            </a: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 Language updates for C# 7 / VB 15 interop, platform support and tooling updates.</a:t>
            </a:r>
          </a:p>
        </p:txBody>
      </p:sp>
      <p:sp>
        <p:nvSpPr>
          <p:cNvPr id="11" name="Pentagon 10"/>
          <p:cNvSpPr/>
          <p:nvPr/>
        </p:nvSpPr>
        <p:spPr bwMode="auto">
          <a:xfrm>
            <a:off x="826902" y="4762547"/>
            <a:ext cx="2689274" cy="1504187"/>
          </a:xfrm>
          <a:prstGeom prst="homePlate">
            <a:avLst>
              <a:gd name="adj" fmla="val 25983"/>
            </a:avLst>
          </a:prstGeom>
          <a:solidFill>
            <a:schemeClr val="accent1"/>
          </a:solidFill>
        </p:spPr>
        <p:txBody>
          <a:bodyPr wrap="square" lIns="179285" tIns="143428" rIns="179285" bIns="143428" rtlCol="0" anchor="ctr">
            <a:noAutofit/>
          </a:bodyPr>
          <a:lstStyle/>
          <a:p>
            <a:pPr defTabSz="896214">
              <a:lnSpc>
                <a:spcPct val="90000"/>
              </a:lnSpc>
            </a:pPr>
            <a:r>
              <a:rPr lang="en-US" sz="2353" b="1" kern="0" dirty="0">
                <a:gradFill>
                  <a:gsLst>
                    <a:gs pos="1250">
                      <a:srgbClr val="FFFFFF"/>
                    </a:gs>
                    <a:gs pos="100000">
                      <a:srgbClr val="FFFFFF"/>
                    </a:gs>
                  </a:gsLst>
                  <a:lin ang="5400000" scaled="0"/>
                </a:gradFill>
                <a:cs typeface="Segoe UI Semibold" panose="020B0702040204020203" pitchFamily="34" charset="0"/>
              </a:rPr>
              <a:t>F#</a:t>
            </a:r>
          </a:p>
        </p:txBody>
      </p:sp>
    </p:spTree>
    <p:extLst>
      <p:ext uri="{BB962C8B-B14F-4D97-AF65-F5344CB8AC3E}">
        <p14:creationId xmlns:p14="http://schemas.microsoft.com/office/powerpoint/2010/main" val="225581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0612688" cy="899665"/>
          </a:xfrm>
        </p:spPr>
        <p:txBody>
          <a:bodyPr/>
          <a:lstStyle/>
          <a:p>
            <a:r>
              <a:rPr lang="en-US" dirty="0"/>
              <a:t>.NET future innovation</a:t>
            </a:r>
          </a:p>
        </p:txBody>
      </p:sp>
      <p:sp>
        <p:nvSpPr>
          <p:cNvPr id="57" name="Rectangle 56"/>
          <p:cNvSpPr/>
          <p:nvPr/>
        </p:nvSpPr>
        <p:spPr>
          <a:xfrm>
            <a:off x="6611785" y="2689878"/>
            <a:ext cx="440646" cy="505078"/>
          </a:xfrm>
          <a:prstGeom prst="rect">
            <a:avLst/>
          </a:prstGeom>
        </p:spPr>
        <p:txBody>
          <a:bodyPr wrap="none" lIns="179285" tIns="143428" rIns="179285" bIns="143428">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t>
            </a:r>
            <a:endParaRPr kumimoji="0" 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p:cNvGrpSpPr/>
          <p:nvPr/>
        </p:nvGrpSpPr>
        <p:grpSpPr>
          <a:xfrm>
            <a:off x="1076075" y="5266671"/>
            <a:ext cx="8829784" cy="1120531"/>
            <a:chOff x="1973256" y="5222473"/>
            <a:chExt cx="8553106" cy="1120850"/>
          </a:xfrm>
        </p:grpSpPr>
        <p:sp>
          <p:nvSpPr>
            <p:cNvPr id="45" name="TextBox 44"/>
            <p:cNvSpPr txBox="1"/>
            <p:nvPr/>
          </p:nvSpPr>
          <p:spPr>
            <a:xfrm>
              <a:off x="1973256" y="5222473"/>
              <a:ext cx="8553106" cy="1120850"/>
            </a:xfrm>
            <a:prstGeom prst="rect">
              <a:avLst/>
            </a:prstGeom>
            <a:solidFill>
              <a:schemeClr val="accent5"/>
            </a:solidFill>
          </p:spPr>
          <p:txBody>
            <a:bodyPr wrap="square" lIns="179285" tIns="143428" rIns="179285" bIns="143428" rtlCol="0" anchor="ctr">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67" name="Group 66"/>
          <p:cNvGrpSpPr/>
          <p:nvPr/>
        </p:nvGrpSpPr>
        <p:grpSpPr>
          <a:xfrm>
            <a:off x="6992415" y="1187962"/>
            <a:ext cx="2913381" cy="2330705"/>
            <a:chOff x="7132627" y="1211287"/>
            <a:chExt cx="2971800" cy="2377440"/>
          </a:xfrm>
        </p:grpSpPr>
        <p:grpSp>
          <p:nvGrpSpPr>
            <p:cNvPr id="68" name="Group 67"/>
            <p:cNvGrpSpPr/>
            <p:nvPr/>
          </p:nvGrpSpPr>
          <p:grpSpPr>
            <a:xfrm>
              <a:off x="7132627" y="1211287"/>
              <a:ext cx="2971800" cy="2377440"/>
              <a:chOff x="7489548" y="1582078"/>
              <a:chExt cx="2917390" cy="2331366"/>
            </a:xfrm>
            <a:solidFill>
              <a:schemeClr val="accent6"/>
            </a:solidFill>
          </p:grpSpPr>
          <p:sp>
            <p:nvSpPr>
              <p:cNvPr id="73" name="Rectangle 72"/>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algn="l" defTabSz="894620"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74" name="TextBox 73"/>
              <p:cNvSpPr txBox="1"/>
              <p:nvPr/>
            </p:nvSpPr>
            <p:spPr>
              <a:xfrm>
                <a:off x="7489548" y="1582078"/>
                <a:ext cx="2917390" cy="627676"/>
              </a:xfrm>
              <a:prstGeom prst="rect">
                <a:avLst/>
              </a:prstGeom>
              <a:solidFill>
                <a:schemeClr val="accent6">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9" name="Group 68"/>
            <p:cNvGrpSpPr/>
            <p:nvPr/>
          </p:nvGrpSpPr>
          <p:grpSpPr>
            <a:xfrm>
              <a:off x="7223760" y="2102819"/>
              <a:ext cx="2788920" cy="1234440"/>
              <a:chOff x="7223760" y="2102819"/>
              <a:chExt cx="2788920" cy="1234440"/>
            </a:xfrm>
          </p:grpSpPr>
          <p:sp>
            <p:nvSpPr>
              <p:cNvPr id="70" name="TextBox 69"/>
              <p:cNvSpPr txBox="1"/>
              <p:nvPr/>
            </p:nvSpPr>
            <p:spPr>
              <a:xfrm>
                <a:off x="7223760" y="210281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71" name="TextBox 70"/>
              <p:cNvSpPr txBox="1"/>
              <p:nvPr/>
            </p:nvSpPr>
            <p:spPr>
              <a:xfrm>
                <a:off x="8641080" y="242285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2" name="TextBox 71"/>
              <p:cNvSpPr txBox="1"/>
              <p:nvPr/>
            </p:nvSpPr>
            <p:spPr>
              <a:xfrm>
                <a:off x="7223760" y="274289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75" name="TextBox 74"/>
          <p:cNvSpPr txBox="1"/>
          <p:nvPr/>
        </p:nvSpPr>
        <p:spPr>
          <a:xfrm>
            <a:off x="1076076" y="3563464"/>
            <a:ext cx="8829784" cy="1658386"/>
          </a:xfrm>
          <a:prstGeom prst="rect">
            <a:avLst/>
          </a:prstGeom>
          <a:solidFill>
            <a:schemeClr val="accent2"/>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76" name="Group 75"/>
          <p:cNvGrpSpPr/>
          <p:nvPr/>
        </p:nvGrpSpPr>
        <p:grpSpPr>
          <a:xfrm>
            <a:off x="1076076" y="1187961"/>
            <a:ext cx="2913381" cy="2330705"/>
            <a:chOff x="1097653" y="1211286"/>
            <a:chExt cx="2971800" cy="2377440"/>
          </a:xfrm>
        </p:grpSpPr>
        <p:grpSp>
          <p:nvGrpSpPr>
            <p:cNvPr id="77" name="Group 76"/>
            <p:cNvGrpSpPr/>
            <p:nvPr/>
          </p:nvGrpSpPr>
          <p:grpSpPr>
            <a:xfrm>
              <a:off x="1097653" y="1211286"/>
              <a:ext cx="2971800" cy="2377440"/>
              <a:chOff x="1719261" y="1582078"/>
              <a:chExt cx="2869373" cy="2331367"/>
            </a:xfrm>
          </p:grpSpPr>
          <p:sp>
            <p:nvSpPr>
              <p:cNvPr id="83" name="Rectangle 82"/>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algn="l" defTabSz="894620"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4" name="TextBox 83"/>
              <p:cNvSpPr txBox="1"/>
              <p:nvPr/>
            </p:nvSpPr>
            <p:spPr>
              <a:xfrm>
                <a:off x="1719261" y="1582078"/>
                <a:ext cx="2869373" cy="627676"/>
              </a:xfrm>
              <a:prstGeom prst="rect">
                <a:avLst/>
              </a:prstGeom>
              <a:solidFill>
                <a:schemeClr val="accent1">
                  <a:lumMod val="75000"/>
                </a:schemeClr>
              </a:solidFill>
            </p:spPr>
            <p:txBody>
              <a:bodyPr wrap="square" lIns="179285" tIns="143428" rIns="179285" bIns="143428" rtlCol="0" anchor="ctr">
                <a:noAutofit/>
              </a:bodyPr>
              <a:lstStyle/>
              <a:p>
                <a:pPr marL="0" marR="0" lvl="0" indent="0" algn="l" defTabSz="896214"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8" name="Group 77"/>
            <p:cNvGrpSpPr/>
            <p:nvPr/>
          </p:nvGrpSpPr>
          <p:grpSpPr>
            <a:xfrm>
              <a:off x="1188720" y="2102819"/>
              <a:ext cx="2788920" cy="1234440"/>
              <a:chOff x="1188720" y="2356171"/>
              <a:chExt cx="2788920" cy="1234440"/>
            </a:xfrm>
          </p:grpSpPr>
          <p:sp>
            <p:nvSpPr>
              <p:cNvPr id="79" name="TextBox 78"/>
              <p:cNvSpPr txBox="1"/>
              <p:nvPr/>
            </p:nvSpPr>
            <p:spPr>
              <a:xfrm>
                <a:off x="1897380" y="2996251"/>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80" name="Group 79"/>
              <p:cNvGrpSpPr/>
              <p:nvPr/>
            </p:nvGrpSpPr>
            <p:grpSpPr>
              <a:xfrm>
                <a:off x="1188720" y="2356171"/>
                <a:ext cx="2788920" cy="594360"/>
                <a:chOff x="1645920" y="2384389"/>
                <a:chExt cx="2417064" cy="594360"/>
              </a:xfrm>
            </p:grpSpPr>
            <p:sp>
              <p:nvSpPr>
                <p:cNvPr id="81" name="TextBox 80"/>
                <p:cNvSpPr txBox="1"/>
                <p:nvPr/>
              </p:nvSpPr>
              <p:spPr>
                <a:xfrm>
                  <a:off x="2874264"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82" name="TextBox 81"/>
                <p:cNvSpPr txBox="1"/>
                <p:nvPr/>
              </p:nvSpPr>
              <p:spPr>
                <a:xfrm>
                  <a:off x="1645920"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85" name="Group 84"/>
          <p:cNvGrpSpPr/>
          <p:nvPr/>
        </p:nvGrpSpPr>
        <p:grpSpPr>
          <a:xfrm>
            <a:off x="4034245" y="1187961"/>
            <a:ext cx="2913381" cy="2330705"/>
            <a:chOff x="4115140" y="1211286"/>
            <a:chExt cx="2971800" cy="2377440"/>
          </a:xfrm>
        </p:grpSpPr>
        <p:grpSp>
          <p:nvGrpSpPr>
            <p:cNvPr id="86" name="Group 85"/>
            <p:cNvGrpSpPr/>
            <p:nvPr/>
          </p:nvGrpSpPr>
          <p:grpSpPr>
            <a:xfrm>
              <a:off x="4115140" y="1211286"/>
              <a:ext cx="2971800" cy="2377440"/>
              <a:chOff x="4604403" y="1582077"/>
              <a:chExt cx="3013825" cy="2331366"/>
            </a:xfrm>
          </p:grpSpPr>
          <p:sp>
            <p:nvSpPr>
              <p:cNvPr id="90" name="Rectangle 89"/>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algn="l" defTabSz="894620"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91" name="TextBox 90"/>
              <p:cNvSpPr txBox="1"/>
              <p:nvPr/>
            </p:nvSpPr>
            <p:spPr>
              <a:xfrm>
                <a:off x="4604403" y="1582077"/>
                <a:ext cx="3013825" cy="627676"/>
              </a:xfrm>
              <a:prstGeom prst="rect">
                <a:avLst/>
              </a:prstGeom>
              <a:solidFill>
                <a:schemeClr val="accent3">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87" name="Group 86"/>
            <p:cNvGrpSpPr/>
            <p:nvPr/>
          </p:nvGrpSpPr>
          <p:grpSpPr>
            <a:xfrm>
              <a:off x="4206240" y="2102819"/>
              <a:ext cx="2788920" cy="1234440"/>
              <a:chOff x="4206240" y="2102819"/>
              <a:chExt cx="2788920" cy="1234440"/>
            </a:xfrm>
          </p:grpSpPr>
          <p:sp>
            <p:nvSpPr>
              <p:cNvPr id="88" name="TextBox 87"/>
              <p:cNvSpPr txBox="1"/>
              <p:nvPr/>
            </p:nvSpPr>
            <p:spPr>
              <a:xfrm>
                <a:off x="4206240" y="210281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89" name="TextBox 88"/>
              <p:cNvSpPr txBox="1"/>
              <p:nvPr/>
            </p:nvSpPr>
            <p:spPr>
              <a:xfrm>
                <a:off x="5257800" y="274289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
        <p:nvSpPr>
          <p:cNvPr id="92" name="TextBox 91"/>
          <p:cNvSpPr txBox="1"/>
          <p:nvPr/>
        </p:nvSpPr>
        <p:spPr>
          <a:xfrm>
            <a:off x="269302" y="1187961"/>
            <a:ext cx="717140" cy="2330705"/>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 MODEL </a:t>
            </a:r>
            <a:b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b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INNOVATION</a:t>
            </a:r>
          </a:p>
        </p:txBody>
      </p:sp>
      <p:sp>
        <p:nvSpPr>
          <p:cNvPr id="93" name="TextBox 92"/>
          <p:cNvSpPr txBox="1"/>
          <p:nvPr/>
        </p:nvSpPr>
        <p:spPr>
          <a:xfrm>
            <a:off x="269302" y="3563464"/>
            <a:ext cx="717140" cy="2823738"/>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.NET INNOVATION</a:t>
            </a:r>
          </a:p>
        </p:txBody>
      </p:sp>
      <p:grpSp>
        <p:nvGrpSpPr>
          <p:cNvPr id="5" name="Group 4"/>
          <p:cNvGrpSpPr/>
          <p:nvPr/>
        </p:nvGrpSpPr>
        <p:grpSpPr>
          <a:xfrm>
            <a:off x="9992511" y="1187961"/>
            <a:ext cx="1929941" cy="5196268"/>
            <a:chOff x="9992511" y="1187961"/>
            <a:chExt cx="1929941" cy="5196268"/>
          </a:xfrm>
        </p:grpSpPr>
        <p:grpSp>
          <p:nvGrpSpPr>
            <p:cNvPr id="8" name="Group 7"/>
            <p:cNvGrpSpPr/>
            <p:nvPr/>
          </p:nvGrpSpPr>
          <p:grpSpPr>
            <a:xfrm>
              <a:off x="9995138" y="1187961"/>
              <a:ext cx="1927314" cy="5196268"/>
              <a:chOff x="10195560" y="1211286"/>
              <a:chExt cx="1965961" cy="5300464"/>
            </a:xfrm>
          </p:grpSpPr>
          <p:grpSp>
            <p:nvGrpSpPr>
              <p:cNvPr id="32" name="Group 31"/>
              <p:cNvGrpSpPr/>
              <p:nvPr/>
            </p:nvGrpSpPr>
            <p:grpSpPr>
              <a:xfrm>
                <a:off x="10195560" y="1211286"/>
                <a:ext cx="1965961" cy="5300464"/>
                <a:chOff x="7489548" y="1582077"/>
                <a:chExt cx="1929967" cy="5197742"/>
              </a:xfrm>
              <a:solidFill>
                <a:schemeClr val="bg1">
                  <a:lumMod val="85000"/>
                </a:schemeClr>
              </a:solidFill>
            </p:grpSpPr>
            <p:sp>
              <p:nvSpPr>
                <p:cNvPr id="34" name="Rectangle 33"/>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algn="l" defTabSz="894620" rtl="0" eaLnBrk="1" fontAlgn="auto" latinLnBrk="0" hangingPunct="1">
                    <a:lnSpc>
                      <a:spcPct val="100000"/>
                    </a:lnSpc>
                    <a:spcBef>
                      <a:spcPts val="0"/>
                    </a:spcBef>
                    <a:spcAft>
                      <a:spcPts val="0"/>
                    </a:spcAft>
                    <a:buClrTx/>
                    <a:buSzTx/>
                    <a:buFontTx/>
                    <a:buNone/>
                    <a:tabLst/>
                    <a:defRPr/>
                  </a:pPr>
                  <a:r>
                    <a:rPr kumimoji="0" lang="en-US" sz="2742"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7489548" y="1582077"/>
                  <a:ext cx="1929965" cy="627675"/>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224"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grpSp>
            <p:nvGrpSpPr>
              <p:cNvPr id="6" name="Group 5"/>
              <p:cNvGrpSpPr/>
              <p:nvPr/>
            </p:nvGrpSpPr>
            <p:grpSpPr>
              <a:xfrm>
                <a:off x="10404342" y="1988502"/>
                <a:ext cx="1548397" cy="1351000"/>
                <a:chOff x="10404342" y="1920240"/>
                <a:chExt cx="1548397" cy="1351000"/>
              </a:xfrm>
            </p:grpSpPr>
            <p:pic>
              <p:nvPicPr>
                <p:cNvPr id="38" name="Picture 3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67" r="9586"/>
                <a:stretch/>
              </p:blipFill>
              <p:spPr bwMode="auto">
                <a:xfrm>
                  <a:off x="10831921" y="1920240"/>
                  <a:ext cx="693238" cy="1174557"/>
                </a:xfrm>
                <a:prstGeom prst="rect">
                  <a:avLst/>
                </a:prstGeom>
                <a:solidFill>
                  <a:schemeClr val="bg1">
                    <a:lumMod val="85000"/>
                  </a:schemeClr>
                </a:solidFill>
                <a:ln>
                  <a:noFill/>
                </a:ln>
                <a:extLst/>
              </p:spPr>
            </p:pic>
            <p:sp>
              <p:nvSpPr>
                <p:cNvPr id="39" name="TextBox 38"/>
                <p:cNvSpPr txBox="1"/>
                <p:nvPr/>
              </p:nvSpPr>
              <p:spPr>
                <a:xfrm>
                  <a:off x="10404342" y="2763859"/>
                  <a:ext cx="1548397" cy="507381"/>
                </a:xfrm>
                <a:prstGeom prst="rect">
                  <a:avLst/>
                </a:prstGeom>
                <a:solidFill>
                  <a:schemeClr val="bg1">
                    <a:lumMod val="85000"/>
                  </a:schemeClr>
                </a:solidFill>
              </p:spPr>
              <p:txBody>
                <a:bodyPr wrap="square" lIns="91440" tIns="143428" rIns="91440" bIns="143428" rtlCol="0">
                  <a:sp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Visual Studio</a:t>
                  </a:r>
                </a:p>
              </p:txBody>
            </p:sp>
          </p:grpSp>
          <p:grpSp>
            <p:nvGrpSpPr>
              <p:cNvPr id="7" name="Group 6"/>
              <p:cNvGrpSpPr/>
              <p:nvPr/>
            </p:nvGrpSpPr>
            <p:grpSpPr>
              <a:xfrm>
                <a:off x="10195561" y="3252059"/>
                <a:ext cx="1965960" cy="1350999"/>
                <a:chOff x="10195561" y="3458117"/>
                <a:chExt cx="1965960" cy="1350999"/>
              </a:xfrm>
            </p:grpSpPr>
            <p:sp>
              <p:nvSpPr>
                <p:cNvPr id="40" name="TextBox 39"/>
                <p:cNvSpPr txBox="1"/>
                <p:nvPr/>
              </p:nvSpPr>
              <p:spPr>
                <a:xfrm>
                  <a:off x="10195561" y="4301735"/>
                  <a:ext cx="1965960" cy="507381"/>
                </a:xfrm>
                <a:prstGeom prst="rect">
                  <a:avLst/>
                </a:prstGeom>
                <a:solidFill>
                  <a:schemeClr val="bg1">
                    <a:lumMod val="85000"/>
                  </a:schemeClr>
                </a:solidFill>
              </p:spPr>
              <p:txBody>
                <a:bodyPr wrap="square" lIns="91440" tIns="143428" rIns="91440" bIns="143428" rtlCol="0">
                  <a:sp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Visual Studio Code</a:t>
                  </a:r>
                </a:p>
              </p:txBody>
            </p:sp>
            <p:pic>
              <p:nvPicPr>
                <p:cNvPr id="46" name="Picture 45"/>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gr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318" y="4524126"/>
              <a:ext cx="1046952" cy="1046952"/>
            </a:xfrm>
            <a:prstGeom prst="rect">
              <a:avLst/>
            </a:prstGeom>
          </p:spPr>
        </p:pic>
        <p:sp>
          <p:nvSpPr>
            <p:cNvPr id="52" name="TextBox 51"/>
            <p:cNvSpPr txBox="1"/>
            <p:nvPr/>
          </p:nvSpPr>
          <p:spPr>
            <a:xfrm>
              <a:off x="9992511" y="5375038"/>
              <a:ext cx="1927313" cy="497407"/>
            </a:xfrm>
            <a:prstGeom prst="rect">
              <a:avLst/>
            </a:prstGeom>
            <a:solidFill>
              <a:schemeClr val="bg1">
                <a:lumMod val="85000"/>
              </a:schemeClr>
            </a:solidFill>
          </p:spPr>
          <p:txBody>
            <a:bodyPr wrap="square" lIns="91440" tIns="143428" rIns="91440" bIns="143428" rtlCol="0">
              <a:sp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Xamarin Studio</a:t>
              </a:r>
            </a:p>
          </p:txBody>
        </p:sp>
      </p:grpSp>
      <p:sp>
        <p:nvSpPr>
          <p:cNvPr id="53" name="Rectangle 52"/>
          <p:cNvSpPr/>
          <p:nvPr/>
        </p:nvSpPr>
        <p:spPr bwMode="auto">
          <a:xfrm>
            <a:off x="0" y="1062067"/>
            <a:ext cx="9975439" cy="5452323"/>
          </a:xfrm>
          <a:prstGeom prst="rect">
            <a:avLst/>
          </a:prstGeom>
          <a:solidFill>
            <a:srgbClr val="F8F8F8">
              <a:alpha val="8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62950263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dirty="0"/>
              <a:t>Tools for any developer and any app</a:t>
            </a:r>
          </a:p>
        </p:txBody>
      </p:sp>
      <p:sp>
        <p:nvSpPr>
          <p:cNvPr id="28" name="Rectangle 27"/>
          <p:cNvSpPr/>
          <p:nvPr/>
        </p:nvSpPr>
        <p:spPr bwMode="auto">
          <a:xfrm>
            <a:off x="673555" y="1386746"/>
            <a:ext cx="10719528" cy="1663148"/>
          </a:xfrm>
          <a:prstGeom prst="rect">
            <a:avLst/>
          </a:prstGeom>
          <a:solidFill>
            <a:schemeClr val="bg1">
              <a:lumMod val="85000"/>
            </a:schemeClr>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algn="l" defTabSz="894620" rtl="0" eaLnBrk="1" fontAlgn="auto" latinLnBrk="0" hangingPunct="1">
              <a:lnSpc>
                <a:spcPct val="100000"/>
              </a:lnSpc>
              <a:spcBef>
                <a:spcPts val="0"/>
              </a:spcBef>
              <a:spcAft>
                <a:spcPts val="0"/>
              </a:spcAft>
              <a:buClrTx/>
              <a:buSzTx/>
              <a:buFontTx/>
              <a:buNone/>
              <a:tabLst/>
              <a:defRPr/>
            </a:pPr>
            <a:r>
              <a:rPr kumimoji="0" lang="en-US" sz="2742"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grpSp>
        <p:nvGrpSpPr>
          <p:cNvPr id="16" name="Group 15"/>
          <p:cNvGrpSpPr/>
          <p:nvPr/>
        </p:nvGrpSpPr>
        <p:grpSpPr>
          <a:xfrm>
            <a:off x="919933" y="1467140"/>
            <a:ext cx="1517958" cy="1324442"/>
            <a:chOff x="10404342" y="1920240"/>
            <a:chExt cx="1548397" cy="1351000"/>
          </a:xfrm>
        </p:grpSpPr>
        <p:sp>
          <p:nvSpPr>
            <p:cNvPr id="27" name="TextBox 26"/>
            <p:cNvSpPr txBox="1"/>
            <p:nvPr/>
          </p:nvSpPr>
          <p:spPr>
            <a:xfrm>
              <a:off x="10404342" y="2763859"/>
              <a:ext cx="1548397" cy="507381"/>
            </a:xfrm>
            <a:prstGeom prst="rect">
              <a:avLst/>
            </a:prstGeom>
            <a:solidFill>
              <a:schemeClr val="bg1">
                <a:lumMod val="85000"/>
              </a:schemeClr>
            </a:solidFill>
          </p:spPr>
          <p:txBody>
            <a:bodyPr wrap="square" lIns="91440" tIns="143428" rIns="91440" bIns="143428" rtlCol="0">
              <a:sp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Visual Studio</a:t>
              </a:r>
            </a:p>
          </p:txBody>
        </p:sp>
        <p:pic>
          <p:nvPicPr>
            <p:cNvPr id="25" name="Picture 2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67" r="9586"/>
            <a:stretch/>
          </p:blipFill>
          <p:spPr bwMode="auto">
            <a:xfrm>
              <a:off x="10831921" y="1920240"/>
              <a:ext cx="693238" cy="1174557"/>
            </a:xfrm>
            <a:prstGeom prst="rect">
              <a:avLst/>
            </a:prstGeom>
            <a:noFill/>
            <a:ln>
              <a:noFill/>
            </a:ln>
            <a:extLst/>
          </p:spPr>
        </p:pic>
      </p:grpSp>
      <p:grpSp>
        <p:nvGrpSpPr>
          <p:cNvPr id="17" name="Group 16"/>
          <p:cNvGrpSpPr/>
          <p:nvPr/>
        </p:nvGrpSpPr>
        <p:grpSpPr>
          <a:xfrm>
            <a:off x="3355814" y="1467141"/>
            <a:ext cx="1927313" cy="1324441"/>
            <a:chOff x="10195561" y="3458117"/>
            <a:chExt cx="1965960" cy="1350999"/>
          </a:xfrm>
        </p:grpSpPr>
        <p:sp>
          <p:nvSpPr>
            <p:cNvPr id="18" name="TextBox 17"/>
            <p:cNvSpPr txBox="1"/>
            <p:nvPr/>
          </p:nvSpPr>
          <p:spPr>
            <a:xfrm>
              <a:off x="10195561" y="4301735"/>
              <a:ext cx="1965960" cy="507381"/>
            </a:xfrm>
            <a:prstGeom prst="rect">
              <a:avLst/>
            </a:prstGeom>
            <a:solidFill>
              <a:schemeClr val="bg1">
                <a:lumMod val="85000"/>
              </a:schemeClr>
            </a:solidFill>
          </p:spPr>
          <p:txBody>
            <a:bodyPr wrap="square" lIns="91440" tIns="143428" rIns="91440" bIns="143428" rtlCol="0">
              <a:sp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Visual Studio Code</a:t>
              </a:r>
            </a:p>
          </p:txBody>
        </p:sp>
        <p:pic>
          <p:nvPicPr>
            <p:cNvPr id="19" name="Picture 18"/>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TextBox 13"/>
          <p:cNvSpPr txBox="1"/>
          <p:nvPr/>
        </p:nvSpPr>
        <p:spPr>
          <a:xfrm>
            <a:off x="5967190" y="2305708"/>
            <a:ext cx="1927313" cy="497407"/>
          </a:xfrm>
          <a:prstGeom prst="rect">
            <a:avLst/>
          </a:prstGeom>
          <a:solidFill>
            <a:schemeClr val="bg1">
              <a:lumMod val="85000"/>
            </a:schemeClr>
          </a:solidFill>
        </p:spPr>
        <p:txBody>
          <a:bodyPr wrap="square" lIns="91440" tIns="143428" rIns="91440" bIns="143428" rtlCol="0">
            <a:sp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Xamarin Studio</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8561" y="1507460"/>
            <a:ext cx="1046952" cy="1046952"/>
          </a:xfrm>
          <a:prstGeom prst="rect">
            <a:avLst/>
          </a:prstGeom>
        </p:spPr>
      </p:pic>
      <p:sp>
        <p:nvSpPr>
          <p:cNvPr id="32" name="TextBox 31"/>
          <p:cNvSpPr txBox="1"/>
          <p:nvPr/>
        </p:nvSpPr>
        <p:spPr>
          <a:xfrm>
            <a:off x="8435913" y="2305708"/>
            <a:ext cx="2582170" cy="497407"/>
          </a:xfrm>
          <a:prstGeom prst="rect">
            <a:avLst/>
          </a:prstGeom>
          <a:solidFill>
            <a:schemeClr val="bg1">
              <a:lumMod val="85000"/>
            </a:schemeClr>
          </a:solidFill>
        </p:spPr>
        <p:txBody>
          <a:bodyPr wrap="square" lIns="91440" tIns="143428" rIns="91440" bIns="143428" rtlCol="0">
            <a:sp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Command</a:t>
            </a:r>
            <a:r>
              <a:rPr kumimoji="0" lang="en-US" sz="1500" b="0" i="0" u="none" strike="noStrike" kern="0" cap="none" spc="0" normalizeH="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 Line Interface</a:t>
            </a:r>
            <a:endPar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endParaRPr>
          </a:p>
        </p:txBody>
      </p:sp>
      <p:sp>
        <p:nvSpPr>
          <p:cNvPr id="34" name="Rectangle 33"/>
          <p:cNvSpPr/>
          <p:nvPr/>
        </p:nvSpPr>
        <p:spPr bwMode="auto">
          <a:xfrm>
            <a:off x="2568619" y="3130288"/>
            <a:ext cx="8824464" cy="1504187"/>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425" tIns="143245" rIns="179056" bIns="143245" numCol="1" spcCol="0" rtlCol="0" fromWordArt="0" anchor="ctr" anchorCtr="0" forceAA="0" compatLnSpc="1">
            <a:prstTxWarp prst="textNoShape">
              <a:avLst/>
            </a:prstTxWarp>
            <a:noAutofit/>
          </a:bodyPr>
          <a:lstStyle/>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Any App: Desktop, Mobile, Server, Cloud</a:t>
            </a:r>
          </a:p>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Any Developer: IDE, Code editor, CLI</a:t>
            </a:r>
          </a:p>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Any OS: Windows, OS X, Linux</a:t>
            </a:r>
          </a:p>
        </p:txBody>
      </p:sp>
      <p:sp>
        <p:nvSpPr>
          <p:cNvPr id="35" name="Pentagon 34"/>
          <p:cNvSpPr/>
          <p:nvPr/>
        </p:nvSpPr>
        <p:spPr bwMode="auto">
          <a:xfrm>
            <a:off x="673555" y="3130288"/>
            <a:ext cx="2689274" cy="1504187"/>
          </a:xfrm>
          <a:prstGeom prst="homePlate">
            <a:avLst>
              <a:gd name="adj" fmla="val 25983"/>
            </a:avLst>
          </a:prstGeom>
          <a:solidFill>
            <a:schemeClr val="accent1"/>
          </a:solidFill>
        </p:spPr>
        <p:txBody>
          <a:bodyPr wrap="square" lIns="179285" tIns="143428" rIns="179285" bIns="143428" rtlCol="0" anchor="ctr">
            <a:noAutofit/>
          </a:bodyPr>
          <a:lstStyle/>
          <a:p>
            <a:pPr defTabSz="896214">
              <a:lnSpc>
                <a:spcPct val="90000"/>
              </a:lnSpc>
            </a:pPr>
            <a:r>
              <a:rPr lang="en-US" sz="2353" b="1" kern="0" dirty="0">
                <a:gradFill>
                  <a:gsLst>
                    <a:gs pos="1250">
                      <a:srgbClr val="FFFFFF"/>
                    </a:gs>
                    <a:gs pos="100000">
                      <a:srgbClr val="FFFFFF"/>
                    </a:gs>
                  </a:gsLst>
                  <a:lin ang="5400000" scaled="0"/>
                </a:gradFill>
                <a:cs typeface="Segoe UI Semibold" panose="020B0702040204020203" pitchFamily="34" charset="0"/>
              </a:rPr>
              <a:t>OPEN</a:t>
            </a:r>
          </a:p>
        </p:txBody>
      </p:sp>
      <p:sp>
        <p:nvSpPr>
          <p:cNvPr id="36" name="Rectangle 35"/>
          <p:cNvSpPr/>
          <p:nvPr/>
        </p:nvSpPr>
        <p:spPr bwMode="auto">
          <a:xfrm>
            <a:off x="2568619" y="4714869"/>
            <a:ext cx="8824464" cy="1504187"/>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425" tIns="143245" rIns="179056" bIns="143245" numCol="1" spcCol="0" rtlCol="0" fromWordArt="0" anchor="ctr" anchorCtr="0" forceAA="0" compatLnSpc="1">
            <a:prstTxWarp prst="textNoShape">
              <a:avLst/>
            </a:prstTxWarp>
            <a:noAutofit/>
          </a:bodyPr>
          <a:lstStyle/>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Easy and quick installation</a:t>
            </a:r>
          </a:p>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Better productivity with reimagined inner loop</a:t>
            </a:r>
          </a:p>
          <a:p>
            <a:pPr marL="548640" indent="-457200" defTabSz="912922" fontAlgn="base">
              <a:lnSpc>
                <a:spcPct val="90000"/>
              </a:lnSpc>
              <a:spcBef>
                <a:spcPts val="588"/>
              </a:spcBef>
              <a:spcAft>
                <a:spcPct val="0"/>
              </a:spcAft>
              <a:buFont typeface="Arial" panose="020B0604020202020204" pitchFamily="34" charset="0"/>
              <a:buChar char="•"/>
              <a:defRPr/>
            </a:pPr>
            <a:r>
              <a:rPr lang="en-US" sz="2353" kern="0" dirty="0">
                <a:gradFill>
                  <a:gsLst>
                    <a:gs pos="0">
                      <a:srgbClr val="505050"/>
                    </a:gs>
                    <a:gs pos="100000">
                      <a:srgbClr val="505050"/>
                    </a:gs>
                  </a:gsLst>
                  <a:lin ang="5400000" scaled="1"/>
                </a:gradFill>
                <a:ea typeface="Segoe UI" pitchFamily="34" charset="0"/>
                <a:cs typeface="Segoe UI Semibold" panose="020B0702040204020203" pitchFamily="34" charset="0"/>
              </a:rPr>
              <a:t>First-class .NET experiences</a:t>
            </a:r>
          </a:p>
        </p:txBody>
      </p:sp>
      <p:sp>
        <p:nvSpPr>
          <p:cNvPr id="37" name="Pentagon 36"/>
          <p:cNvSpPr/>
          <p:nvPr/>
        </p:nvSpPr>
        <p:spPr bwMode="auto">
          <a:xfrm>
            <a:off x="673555" y="4714869"/>
            <a:ext cx="2689274" cy="1504187"/>
          </a:xfrm>
          <a:prstGeom prst="homePlate">
            <a:avLst>
              <a:gd name="adj" fmla="val 25983"/>
            </a:avLst>
          </a:prstGeom>
          <a:solidFill>
            <a:schemeClr val="accent1"/>
          </a:solidFill>
        </p:spPr>
        <p:txBody>
          <a:bodyPr wrap="square" lIns="179285" tIns="143428" rIns="179285" bIns="143428" rtlCol="0" anchor="ctr">
            <a:noAutofit/>
          </a:bodyPr>
          <a:lstStyle/>
          <a:p>
            <a:pPr defTabSz="896214">
              <a:lnSpc>
                <a:spcPct val="90000"/>
              </a:lnSpc>
            </a:pPr>
            <a:r>
              <a:rPr lang="en-US" sz="2353" b="1" kern="0" dirty="0">
                <a:gradFill>
                  <a:gsLst>
                    <a:gs pos="1250">
                      <a:srgbClr val="FFFFFF"/>
                    </a:gs>
                    <a:gs pos="100000">
                      <a:srgbClr val="FFFFFF"/>
                    </a:gs>
                  </a:gsLst>
                  <a:lin ang="5400000" scaled="0"/>
                </a:gradFill>
                <a:cs typeface="Segoe UI Semibold" panose="020B0702040204020203" pitchFamily="34" charset="0"/>
              </a:rPr>
              <a:t>POWERFUL</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30842" y="1734780"/>
            <a:ext cx="592312" cy="592312"/>
          </a:xfrm>
          <a:prstGeom prst="rect">
            <a:avLst/>
          </a:prstGeom>
        </p:spPr>
      </p:pic>
    </p:spTree>
    <p:extLst>
      <p:ext uri="{BB962C8B-B14F-4D97-AF65-F5344CB8AC3E}">
        <p14:creationId xmlns:p14="http://schemas.microsoft.com/office/powerpoint/2010/main" val="35468542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0612688" cy="899665"/>
          </a:xfrm>
        </p:spPr>
        <p:txBody>
          <a:bodyPr/>
          <a:lstStyle/>
          <a:p>
            <a:r>
              <a:rPr lang="en-US" dirty="0"/>
              <a:t>.NET future innovation</a:t>
            </a:r>
          </a:p>
        </p:txBody>
      </p:sp>
      <p:sp>
        <p:nvSpPr>
          <p:cNvPr id="57" name="Rectangle 56"/>
          <p:cNvSpPr/>
          <p:nvPr/>
        </p:nvSpPr>
        <p:spPr>
          <a:xfrm>
            <a:off x="6611785" y="2689878"/>
            <a:ext cx="440646" cy="505078"/>
          </a:xfrm>
          <a:prstGeom prst="rect">
            <a:avLst/>
          </a:prstGeom>
        </p:spPr>
        <p:txBody>
          <a:bodyPr wrap="none" lIns="179285" tIns="143428" rIns="179285" bIns="143428">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t>
            </a:r>
            <a:endParaRPr kumimoji="0" 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p:cNvGrpSpPr/>
          <p:nvPr/>
        </p:nvGrpSpPr>
        <p:grpSpPr>
          <a:xfrm>
            <a:off x="1076075" y="5266671"/>
            <a:ext cx="8829784" cy="1120531"/>
            <a:chOff x="1973256" y="5222473"/>
            <a:chExt cx="8553106" cy="1120850"/>
          </a:xfrm>
        </p:grpSpPr>
        <p:sp>
          <p:nvSpPr>
            <p:cNvPr id="45" name="TextBox 44"/>
            <p:cNvSpPr txBox="1"/>
            <p:nvPr/>
          </p:nvSpPr>
          <p:spPr>
            <a:xfrm>
              <a:off x="1973256" y="5222473"/>
              <a:ext cx="8553106" cy="1120850"/>
            </a:xfrm>
            <a:prstGeom prst="rect">
              <a:avLst/>
            </a:prstGeom>
            <a:solidFill>
              <a:schemeClr val="accent5"/>
            </a:solidFill>
          </p:spPr>
          <p:txBody>
            <a:bodyPr wrap="square" lIns="179285" tIns="143428" rIns="179285" bIns="143428" rtlCol="0" anchor="ctr">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67" name="Group 66"/>
          <p:cNvGrpSpPr/>
          <p:nvPr/>
        </p:nvGrpSpPr>
        <p:grpSpPr>
          <a:xfrm>
            <a:off x="6992415" y="1187962"/>
            <a:ext cx="2913381" cy="2330705"/>
            <a:chOff x="7132627" y="1211287"/>
            <a:chExt cx="2971800" cy="2377440"/>
          </a:xfrm>
        </p:grpSpPr>
        <p:grpSp>
          <p:nvGrpSpPr>
            <p:cNvPr id="68" name="Group 67"/>
            <p:cNvGrpSpPr/>
            <p:nvPr/>
          </p:nvGrpSpPr>
          <p:grpSpPr>
            <a:xfrm>
              <a:off x="7132627" y="1211287"/>
              <a:ext cx="2971800" cy="2377440"/>
              <a:chOff x="7489548" y="1582078"/>
              <a:chExt cx="2917390" cy="2331366"/>
            </a:xfrm>
            <a:solidFill>
              <a:schemeClr val="accent6"/>
            </a:solidFill>
          </p:grpSpPr>
          <p:sp>
            <p:nvSpPr>
              <p:cNvPr id="73" name="Rectangle 72"/>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algn="l" defTabSz="894620"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74" name="TextBox 73"/>
              <p:cNvSpPr txBox="1"/>
              <p:nvPr/>
            </p:nvSpPr>
            <p:spPr>
              <a:xfrm>
                <a:off x="7489548" y="1582078"/>
                <a:ext cx="2917390" cy="627676"/>
              </a:xfrm>
              <a:prstGeom prst="rect">
                <a:avLst/>
              </a:prstGeom>
              <a:solidFill>
                <a:schemeClr val="accent6">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9" name="Group 68"/>
            <p:cNvGrpSpPr/>
            <p:nvPr/>
          </p:nvGrpSpPr>
          <p:grpSpPr>
            <a:xfrm>
              <a:off x="7223760" y="2102819"/>
              <a:ext cx="2788920" cy="1234440"/>
              <a:chOff x="7223760" y="2102819"/>
              <a:chExt cx="2788920" cy="1234440"/>
            </a:xfrm>
          </p:grpSpPr>
          <p:sp>
            <p:nvSpPr>
              <p:cNvPr id="70" name="TextBox 69"/>
              <p:cNvSpPr txBox="1"/>
              <p:nvPr/>
            </p:nvSpPr>
            <p:spPr>
              <a:xfrm>
                <a:off x="7223760" y="210281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71" name="TextBox 70"/>
              <p:cNvSpPr txBox="1"/>
              <p:nvPr/>
            </p:nvSpPr>
            <p:spPr>
              <a:xfrm>
                <a:off x="8641080" y="242285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2" name="TextBox 71"/>
              <p:cNvSpPr txBox="1"/>
              <p:nvPr/>
            </p:nvSpPr>
            <p:spPr>
              <a:xfrm>
                <a:off x="7223760" y="274289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75" name="TextBox 74"/>
          <p:cNvSpPr txBox="1"/>
          <p:nvPr/>
        </p:nvSpPr>
        <p:spPr>
          <a:xfrm>
            <a:off x="1076076" y="3563464"/>
            <a:ext cx="8829784" cy="1658386"/>
          </a:xfrm>
          <a:prstGeom prst="rect">
            <a:avLst/>
          </a:prstGeom>
          <a:solidFill>
            <a:schemeClr val="accent2"/>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76" name="Group 75"/>
          <p:cNvGrpSpPr/>
          <p:nvPr/>
        </p:nvGrpSpPr>
        <p:grpSpPr>
          <a:xfrm>
            <a:off x="1076076" y="1187961"/>
            <a:ext cx="2913381" cy="2330705"/>
            <a:chOff x="1097653" y="1211286"/>
            <a:chExt cx="2971800" cy="2377440"/>
          </a:xfrm>
        </p:grpSpPr>
        <p:grpSp>
          <p:nvGrpSpPr>
            <p:cNvPr id="77" name="Group 76"/>
            <p:cNvGrpSpPr/>
            <p:nvPr/>
          </p:nvGrpSpPr>
          <p:grpSpPr>
            <a:xfrm>
              <a:off x="1097653" y="1211286"/>
              <a:ext cx="2971800" cy="2377440"/>
              <a:chOff x="1719261" y="1582078"/>
              <a:chExt cx="2869373" cy="2331367"/>
            </a:xfrm>
          </p:grpSpPr>
          <p:sp>
            <p:nvSpPr>
              <p:cNvPr id="83" name="Rectangle 82"/>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algn="l" defTabSz="894620"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4" name="TextBox 83"/>
              <p:cNvSpPr txBox="1"/>
              <p:nvPr/>
            </p:nvSpPr>
            <p:spPr>
              <a:xfrm>
                <a:off x="1719261" y="1582078"/>
                <a:ext cx="2869373" cy="627676"/>
              </a:xfrm>
              <a:prstGeom prst="rect">
                <a:avLst/>
              </a:prstGeom>
              <a:solidFill>
                <a:schemeClr val="accent1">
                  <a:lumMod val="75000"/>
                </a:schemeClr>
              </a:solidFill>
            </p:spPr>
            <p:txBody>
              <a:bodyPr wrap="square" lIns="179285" tIns="143428" rIns="179285" bIns="143428" rtlCol="0" anchor="ctr">
                <a:noAutofit/>
              </a:bodyPr>
              <a:lstStyle/>
              <a:p>
                <a:pPr marL="0" marR="0" lvl="0" indent="0" algn="l" defTabSz="896214"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8" name="Group 77"/>
            <p:cNvGrpSpPr/>
            <p:nvPr/>
          </p:nvGrpSpPr>
          <p:grpSpPr>
            <a:xfrm>
              <a:off x="1188720" y="2102819"/>
              <a:ext cx="2788920" cy="1234440"/>
              <a:chOff x="1188720" y="2356171"/>
              <a:chExt cx="2788920" cy="1234440"/>
            </a:xfrm>
          </p:grpSpPr>
          <p:sp>
            <p:nvSpPr>
              <p:cNvPr id="79" name="TextBox 78"/>
              <p:cNvSpPr txBox="1"/>
              <p:nvPr/>
            </p:nvSpPr>
            <p:spPr>
              <a:xfrm>
                <a:off x="1897380" y="2996251"/>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80" name="Group 79"/>
              <p:cNvGrpSpPr/>
              <p:nvPr/>
            </p:nvGrpSpPr>
            <p:grpSpPr>
              <a:xfrm>
                <a:off x="1188720" y="2356171"/>
                <a:ext cx="2788920" cy="594360"/>
                <a:chOff x="1645920" y="2384389"/>
                <a:chExt cx="2417064" cy="594360"/>
              </a:xfrm>
            </p:grpSpPr>
            <p:sp>
              <p:nvSpPr>
                <p:cNvPr id="81" name="TextBox 80"/>
                <p:cNvSpPr txBox="1"/>
                <p:nvPr/>
              </p:nvSpPr>
              <p:spPr>
                <a:xfrm>
                  <a:off x="2874264"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82" name="TextBox 81"/>
                <p:cNvSpPr txBox="1"/>
                <p:nvPr/>
              </p:nvSpPr>
              <p:spPr>
                <a:xfrm>
                  <a:off x="1645920"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85" name="Group 84"/>
          <p:cNvGrpSpPr/>
          <p:nvPr/>
        </p:nvGrpSpPr>
        <p:grpSpPr>
          <a:xfrm>
            <a:off x="4034245" y="1187961"/>
            <a:ext cx="2913381" cy="2330705"/>
            <a:chOff x="4115140" y="1211286"/>
            <a:chExt cx="2971800" cy="2377440"/>
          </a:xfrm>
        </p:grpSpPr>
        <p:grpSp>
          <p:nvGrpSpPr>
            <p:cNvPr id="86" name="Group 85"/>
            <p:cNvGrpSpPr/>
            <p:nvPr/>
          </p:nvGrpSpPr>
          <p:grpSpPr>
            <a:xfrm>
              <a:off x="4115140" y="1211286"/>
              <a:ext cx="2971800" cy="2377440"/>
              <a:chOff x="4604403" y="1582077"/>
              <a:chExt cx="3013825" cy="2331366"/>
            </a:xfrm>
          </p:grpSpPr>
          <p:sp>
            <p:nvSpPr>
              <p:cNvPr id="90" name="Rectangle 89"/>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algn="l" defTabSz="894620"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91" name="TextBox 90"/>
              <p:cNvSpPr txBox="1"/>
              <p:nvPr/>
            </p:nvSpPr>
            <p:spPr>
              <a:xfrm>
                <a:off x="4604403" y="1582077"/>
                <a:ext cx="3013825" cy="627676"/>
              </a:xfrm>
              <a:prstGeom prst="rect">
                <a:avLst/>
              </a:prstGeom>
              <a:solidFill>
                <a:schemeClr val="accent3">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87" name="Group 86"/>
            <p:cNvGrpSpPr/>
            <p:nvPr/>
          </p:nvGrpSpPr>
          <p:grpSpPr>
            <a:xfrm>
              <a:off x="4206240" y="2102819"/>
              <a:ext cx="2788920" cy="1234440"/>
              <a:chOff x="4206240" y="2102819"/>
              <a:chExt cx="2788920" cy="1234440"/>
            </a:xfrm>
          </p:grpSpPr>
          <p:sp>
            <p:nvSpPr>
              <p:cNvPr id="88" name="TextBox 87"/>
              <p:cNvSpPr txBox="1"/>
              <p:nvPr/>
            </p:nvSpPr>
            <p:spPr>
              <a:xfrm>
                <a:off x="4206240" y="210281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89" name="TextBox 88"/>
              <p:cNvSpPr txBox="1"/>
              <p:nvPr/>
            </p:nvSpPr>
            <p:spPr>
              <a:xfrm>
                <a:off x="5257800" y="274289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
        <p:nvSpPr>
          <p:cNvPr id="92" name="TextBox 91"/>
          <p:cNvSpPr txBox="1"/>
          <p:nvPr/>
        </p:nvSpPr>
        <p:spPr>
          <a:xfrm>
            <a:off x="269302" y="1187961"/>
            <a:ext cx="717140" cy="2330705"/>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 MODEL </a:t>
            </a:r>
            <a:b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b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INNOVATION</a:t>
            </a:r>
          </a:p>
        </p:txBody>
      </p:sp>
      <p:sp>
        <p:nvSpPr>
          <p:cNvPr id="93" name="TextBox 92"/>
          <p:cNvSpPr txBox="1"/>
          <p:nvPr/>
        </p:nvSpPr>
        <p:spPr>
          <a:xfrm>
            <a:off x="269302" y="3563464"/>
            <a:ext cx="717140" cy="2823738"/>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.NET INNOVATION</a:t>
            </a:r>
          </a:p>
        </p:txBody>
      </p:sp>
      <p:grpSp>
        <p:nvGrpSpPr>
          <p:cNvPr id="5" name="Group 4"/>
          <p:cNvGrpSpPr/>
          <p:nvPr/>
        </p:nvGrpSpPr>
        <p:grpSpPr>
          <a:xfrm>
            <a:off x="9992511" y="1187961"/>
            <a:ext cx="1929941" cy="5196268"/>
            <a:chOff x="9992511" y="1187961"/>
            <a:chExt cx="1929941" cy="5196268"/>
          </a:xfrm>
        </p:grpSpPr>
        <p:grpSp>
          <p:nvGrpSpPr>
            <p:cNvPr id="8" name="Group 7"/>
            <p:cNvGrpSpPr/>
            <p:nvPr/>
          </p:nvGrpSpPr>
          <p:grpSpPr>
            <a:xfrm>
              <a:off x="9995138" y="1187961"/>
              <a:ext cx="1927314" cy="5196268"/>
              <a:chOff x="10195560" y="1211286"/>
              <a:chExt cx="1965961" cy="5300464"/>
            </a:xfrm>
          </p:grpSpPr>
          <p:grpSp>
            <p:nvGrpSpPr>
              <p:cNvPr id="32" name="Group 31"/>
              <p:cNvGrpSpPr/>
              <p:nvPr/>
            </p:nvGrpSpPr>
            <p:grpSpPr>
              <a:xfrm>
                <a:off x="10195560" y="1211286"/>
                <a:ext cx="1965961" cy="5300464"/>
                <a:chOff x="7489548" y="1582077"/>
                <a:chExt cx="1929967" cy="5197742"/>
              </a:xfrm>
              <a:solidFill>
                <a:schemeClr val="bg1">
                  <a:lumMod val="85000"/>
                </a:schemeClr>
              </a:solidFill>
            </p:grpSpPr>
            <p:sp>
              <p:nvSpPr>
                <p:cNvPr id="34" name="Rectangle 33"/>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algn="l" defTabSz="894620" rtl="0" eaLnBrk="1" fontAlgn="auto" latinLnBrk="0" hangingPunct="1">
                    <a:lnSpc>
                      <a:spcPct val="100000"/>
                    </a:lnSpc>
                    <a:spcBef>
                      <a:spcPts val="0"/>
                    </a:spcBef>
                    <a:spcAft>
                      <a:spcPts val="0"/>
                    </a:spcAft>
                    <a:buClrTx/>
                    <a:buSzTx/>
                    <a:buFontTx/>
                    <a:buNone/>
                    <a:tabLst/>
                    <a:defRPr/>
                  </a:pPr>
                  <a:r>
                    <a:rPr kumimoji="0" lang="en-US" sz="2742"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7489548" y="1582077"/>
                  <a:ext cx="1929965" cy="627675"/>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224"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grpSp>
            <p:nvGrpSpPr>
              <p:cNvPr id="6" name="Group 5"/>
              <p:cNvGrpSpPr/>
              <p:nvPr/>
            </p:nvGrpSpPr>
            <p:grpSpPr>
              <a:xfrm>
                <a:off x="10404342" y="1988502"/>
                <a:ext cx="1548397" cy="1351000"/>
                <a:chOff x="10404342" y="1920240"/>
                <a:chExt cx="1548397" cy="1351000"/>
              </a:xfrm>
            </p:grpSpPr>
            <p:pic>
              <p:nvPicPr>
                <p:cNvPr id="38" name="Picture 3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67" r="9586"/>
                <a:stretch/>
              </p:blipFill>
              <p:spPr bwMode="auto">
                <a:xfrm>
                  <a:off x="10831921" y="1920240"/>
                  <a:ext cx="693238" cy="1174557"/>
                </a:xfrm>
                <a:prstGeom prst="rect">
                  <a:avLst/>
                </a:prstGeom>
                <a:solidFill>
                  <a:schemeClr val="bg1">
                    <a:lumMod val="85000"/>
                  </a:schemeClr>
                </a:solidFill>
                <a:ln>
                  <a:noFill/>
                </a:ln>
                <a:extLst/>
              </p:spPr>
            </p:pic>
            <p:sp>
              <p:nvSpPr>
                <p:cNvPr id="39" name="TextBox 38"/>
                <p:cNvSpPr txBox="1"/>
                <p:nvPr/>
              </p:nvSpPr>
              <p:spPr>
                <a:xfrm>
                  <a:off x="10404342" y="2763859"/>
                  <a:ext cx="1548397" cy="507381"/>
                </a:xfrm>
                <a:prstGeom prst="rect">
                  <a:avLst/>
                </a:prstGeom>
                <a:solidFill>
                  <a:schemeClr val="bg1">
                    <a:lumMod val="85000"/>
                  </a:schemeClr>
                </a:solidFill>
              </p:spPr>
              <p:txBody>
                <a:bodyPr wrap="square" lIns="91440" tIns="143428" rIns="91440" bIns="143428" rtlCol="0">
                  <a:sp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Visual Studio</a:t>
                  </a:r>
                </a:p>
              </p:txBody>
            </p:sp>
          </p:grpSp>
          <p:grpSp>
            <p:nvGrpSpPr>
              <p:cNvPr id="7" name="Group 6"/>
              <p:cNvGrpSpPr/>
              <p:nvPr/>
            </p:nvGrpSpPr>
            <p:grpSpPr>
              <a:xfrm>
                <a:off x="10195561" y="3252059"/>
                <a:ext cx="1965960" cy="1350999"/>
                <a:chOff x="10195561" y="3458117"/>
                <a:chExt cx="1965960" cy="1350999"/>
              </a:xfrm>
            </p:grpSpPr>
            <p:sp>
              <p:nvSpPr>
                <p:cNvPr id="40" name="TextBox 39"/>
                <p:cNvSpPr txBox="1"/>
                <p:nvPr/>
              </p:nvSpPr>
              <p:spPr>
                <a:xfrm>
                  <a:off x="10195561" y="4301735"/>
                  <a:ext cx="1965960" cy="507381"/>
                </a:xfrm>
                <a:prstGeom prst="rect">
                  <a:avLst/>
                </a:prstGeom>
                <a:solidFill>
                  <a:schemeClr val="bg1">
                    <a:lumMod val="85000"/>
                  </a:schemeClr>
                </a:solidFill>
              </p:spPr>
              <p:txBody>
                <a:bodyPr wrap="square" lIns="91440" tIns="143428" rIns="91440" bIns="143428" rtlCol="0">
                  <a:sp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Visual Studio Code</a:t>
                  </a:r>
                </a:p>
              </p:txBody>
            </p:sp>
            <p:pic>
              <p:nvPicPr>
                <p:cNvPr id="46" name="Picture 45"/>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gr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318" y="4524126"/>
              <a:ext cx="1046952" cy="1046952"/>
            </a:xfrm>
            <a:prstGeom prst="rect">
              <a:avLst/>
            </a:prstGeom>
          </p:spPr>
        </p:pic>
        <p:sp>
          <p:nvSpPr>
            <p:cNvPr id="52" name="TextBox 51"/>
            <p:cNvSpPr txBox="1"/>
            <p:nvPr/>
          </p:nvSpPr>
          <p:spPr>
            <a:xfrm>
              <a:off x="9992511" y="5375038"/>
              <a:ext cx="1927313" cy="497407"/>
            </a:xfrm>
            <a:prstGeom prst="rect">
              <a:avLst/>
            </a:prstGeom>
            <a:solidFill>
              <a:schemeClr val="bg1">
                <a:lumMod val="85000"/>
              </a:schemeClr>
            </a:solidFill>
          </p:spPr>
          <p:txBody>
            <a:bodyPr wrap="square" lIns="91440" tIns="143428" rIns="91440" bIns="143428" rtlCol="0">
              <a:sp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Xamarin Studio</a:t>
              </a:r>
            </a:p>
          </p:txBody>
        </p:sp>
      </p:grpSp>
      <p:sp>
        <p:nvSpPr>
          <p:cNvPr id="53" name="Rectangle 52"/>
          <p:cNvSpPr/>
          <p:nvPr/>
        </p:nvSpPr>
        <p:spPr bwMode="auto">
          <a:xfrm>
            <a:off x="17034" y="3539011"/>
            <a:ext cx="9975439" cy="3066905"/>
          </a:xfrm>
          <a:prstGeom prst="rect">
            <a:avLst/>
          </a:prstGeom>
          <a:solidFill>
            <a:srgbClr val="F8F8F8">
              <a:alpha val="8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4" name="Rectangle 53"/>
          <p:cNvSpPr/>
          <p:nvPr/>
        </p:nvSpPr>
        <p:spPr bwMode="auto">
          <a:xfrm>
            <a:off x="9950584" y="1050999"/>
            <a:ext cx="2089566" cy="5417955"/>
          </a:xfrm>
          <a:prstGeom prst="rect">
            <a:avLst/>
          </a:prstGeom>
          <a:solidFill>
            <a:srgbClr val="F8F8F8">
              <a:alpha val="8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5726329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0612688" cy="899665"/>
          </a:xfrm>
        </p:spPr>
        <p:txBody>
          <a:bodyPr/>
          <a:lstStyle/>
          <a:p>
            <a:r>
              <a:rPr lang="en-US" dirty="0"/>
              <a:t>.NET future innovation</a:t>
            </a:r>
          </a:p>
        </p:txBody>
      </p:sp>
      <p:sp>
        <p:nvSpPr>
          <p:cNvPr id="83" name="Rectangle 82"/>
          <p:cNvSpPr/>
          <p:nvPr/>
        </p:nvSpPr>
        <p:spPr bwMode="auto">
          <a:xfrm>
            <a:off x="777776" y="1835412"/>
            <a:ext cx="10762973" cy="3997438"/>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algn="l" defTabSz="894620"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4" name="TextBox 83"/>
          <p:cNvSpPr txBox="1"/>
          <p:nvPr/>
        </p:nvSpPr>
        <p:spPr>
          <a:xfrm>
            <a:off x="777776" y="1835412"/>
            <a:ext cx="10762973" cy="627498"/>
          </a:xfrm>
          <a:prstGeom prst="rect">
            <a:avLst/>
          </a:prstGeom>
          <a:solidFill>
            <a:schemeClr val="accent1">
              <a:lumMod val="75000"/>
            </a:schemeClr>
          </a:solidFill>
        </p:spPr>
        <p:txBody>
          <a:bodyPr wrap="square" lIns="179285" tIns="143428" rIns="179285" bIns="143428" rtlCol="0" anchor="ctr">
            <a:noAutofit/>
          </a:bodyPr>
          <a:lstStyle/>
          <a:p>
            <a:pPr marL="0" marR="0" lvl="0" indent="0" algn="l" defTabSz="896214"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sp>
        <p:nvSpPr>
          <p:cNvPr id="55" name="TextBox 54"/>
          <p:cNvSpPr txBox="1"/>
          <p:nvPr/>
        </p:nvSpPr>
        <p:spPr>
          <a:xfrm>
            <a:off x="931493" y="3354594"/>
            <a:ext cx="3400967" cy="2067039"/>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New .NET native tools</a:t>
            </a:r>
          </a:p>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HoloLens / Xbox support</a:t>
            </a:r>
          </a:p>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Coming soon: Runtime application analysis</a:t>
            </a:r>
          </a:p>
          <a:p>
            <a:pPr lvl="0" algn="l"/>
            <a:endParaRPr lang="en-US" sz="1568" dirty="0">
              <a:latin typeface="Segoe UI" panose="020B0502040204020203" pitchFamily="34" charset="0"/>
              <a:cs typeface="Segoe UI" panose="020B0502040204020203" pitchFamily="34" charset="0"/>
            </a:endParaRPr>
          </a:p>
        </p:txBody>
      </p:sp>
      <p:sp>
        <p:nvSpPr>
          <p:cNvPr id="58" name="TextBox 57"/>
          <p:cNvSpPr txBox="1"/>
          <p:nvPr/>
        </p:nvSpPr>
        <p:spPr>
          <a:xfrm>
            <a:off x="4458779" y="3354594"/>
            <a:ext cx="3400967" cy="2067039"/>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WPF improvements like per-monitor DPI and soft keyboard support</a:t>
            </a:r>
          </a:p>
          <a:p>
            <a:pPr marL="285750" lvl="0" indent="-285750" algn="l">
              <a:buFont typeface="Arial" panose="020B0604020202020204" pitchFamily="34" charset="0"/>
              <a:buChar char="•"/>
            </a:pPr>
            <a:r>
              <a:rPr lang="en-US" sz="1568" dirty="0" err="1">
                <a:latin typeface="Segoe UI" panose="020B0502040204020203" pitchFamily="34" charset="0"/>
                <a:cs typeface="Segoe UI" panose="020B0502040204020203" pitchFamily="34" charset="0"/>
              </a:rPr>
              <a:t>ClickOnce</a:t>
            </a:r>
            <a:r>
              <a:rPr lang="en-US" sz="1568" dirty="0">
                <a:latin typeface="Segoe UI" panose="020B0502040204020203" pitchFamily="34" charset="0"/>
                <a:cs typeface="Segoe UI" panose="020B0502040204020203" pitchFamily="34" charset="0"/>
              </a:rPr>
              <a:t>—TLS 1.1/1.2 support</a:t>
            </a:r>
          </a:p>
        </p:txBody>
      </p:sp>
      <p:sp>
        <p:nvSpPr>
          <p:cNvPr id="59" name="TextBox 58"/>
          <p:cNvSpPr txBox="1"/>
          <p:nvPr/>
        </p:nvSpPr>
        <p:spPr>
          <a:xfrm>
            <a:off x="7986065" y="3354594"/>
            <a:ext cx="3400967" cy="2067039"/>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XAML edit-and-continue</a:t>
            </a:r>
          </a:p>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Desktop to UWP bridge (“Centennial”)</a:t>
            </a:r>
          </a:p>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XAML language service updates</a:t>
            </a:r>
          </a:p>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Cryptography enhancements</a:t>
            </a:r>
          </a:p>
          <a:p>
            <a:pPr lvl="0" algn="l"/>
            <a:endParaRPr lang="en-US" sz="1568" dirty="0">
              <a:latin typeface="Segoe UI" panose="020B0502040204020203" pitchFamily="34" charset="0"/>
              <a:cs typeface="Segoe UI" panose="020B0502040204020203" pitchFamily="34" charset="0"/>
            </a:endParaRPr>
          </a:p>
          <a:p>
            <a:pPr marR="0" lvl="0" algn="l" defTabSz="914224" rtl="0" eaLnBrk="1" fontAlgn="auto" latinLnBrk="0" hangingPunct="1">
              <a:lnSpc>
                <a:spcPct val="90000"/>
              </a:lnSpc>
              <a:spcBef>
                <a:spcPts val="0"/>
              </a:spcBef>
              <a:spcAft>
                <a:spcPts val="0"/>
              </a:spcAft>
              <a:buClrTx/>
              <a:buSzTx/>
              <a:tabLst/>
              <a:defRPr/>
            </a:pPr>
            <a:endParaRPr kumimoji="0" lang="en-US" sz="1568"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endParaRPr>
          </a:p>
        </p:txBody>
      </p:sp>
      <p:sp>
        <p:nvSpPr>
          <p:cNvPr id="60" name="TextBox 59"/>
          <p:cNvSpPr txBox="1"/>
          <p:nvPr/>
        </p:nvSpPr>
        <p:spPr>
          <a:xfrm>
            <a:off x="931493" y="2863699"/>
            <a:ext cx="3400967" cy="49089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lgn="l">
              <a:defRPr/>
            </a:pPr>
            <a:r>
              <a:rPr lang="en-US" sz="1400" b="1" dirty="0">
                <a:latin typeface="Segoe UI" panose="020B0502040204020203" pitchFamily="34" charset="0"/>
                <a:cs typeface="Segoe UI" panose="020B0502040204020203" pitchFamily="34" charset="0"/>
              </a:rPr>
              <a:t>UNIVERSAL WINDOWS PLATFORM</a:t>
            </a:r>
          </a:p>
        </p:txBody>
      </p:sp>
      <p:sp>
        <p:nvSpPr>
          <p:cNvPr id="61" name="TextBox 60"/>
          <p:cNvSpPr txBox="1"/>
          <p:nvPr/>
        </p:nvSpPr>
        <p:spPr>
          <a:xfrm>
            <a:off x="4458778" y="2863698"/>
            <a:ext cx="3400967" cy="49089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defRPr/>
            </a:pPr>
            <a:r>
              <a:rPr lang="en-US" sz="1400" b="1" dirty="0">
                <a:latin typeface="Segoe UI" panose="020B0502040204020203" pitchFamily="34" charset="0"/>
                <a:cs typeface="Segoe UI" panose="020B0502040204020203" pitchFamily="34" charset="0"/>
              </a:rPr>
              <a:t>DESKTOP DEVELOPMENT</a:t>
            </a:r>
          </a:p>
        </p:txBody>
      </p:sp>
      <p:sp>
        <p:nvSpPr>
          <p:cNvPr id="62" name="TextBox 61"/>
          <p:cNvSpPr txBox="1"/>
          <p:nvPr/>
        </p:nvSpPr>
        <p:spPr>
          <a:xfrm>
            <a:off x="7986065" y="2863697"/>
            <a:ext cx="3400967" cy="49089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defRPr/>
            </a:pPr>
            <a:r>
              <a:rPr lang="en-US" sz="1400" b="1" dirty="0">
                <a:latin typeface="Segoe UI" panose="020B0502040204020203" pitchFamily="34" charset="0"/>
                <a:cs typeface="Segoe UI" panose="020B0502040204020203" pitchFamily="34" charset="0"/>
              </a:rPr>
              <a:t>COMMON</a:t>
            </a:r>
          </a:p>
        </p:txBody>
      </p:sp>
    </p:spTree>
    <p:extLst>
      <p:ext uri="{BB962C8B-B14F-4D97-AF65-F5344CB8AC3E}">
        <p14:creationId xmlns:p14="http://schemas.microsoft.com/office/powerpoint/2010/main" val="38148905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0612688" cy="899665"/>
          </a:xfrm>
        </p:spPr>
        <p:txBody>
          <a:bodyPr/>
          <a:lstStyle/>
          <a:p>
            <a:r>
              <a:rPr lang="en-US" dirty="0"/>
              <a:t>.NET future innovation</a:t>
            </a:r>
          </a:p>
        </p:txBody>
      </p:sp>
      <p:sp>
        <p:nvSpPr>
          <p:cNvPr id="83" name="Rectangle 82"/>
          <p:cNvSpPr/>
          <p:nvPr/>
        </p:nvSpPr>
        <p:spPr bwMode="auto">
          <a:xfrm>
            <a:off x="777776" y="1835412"/>
            <a:ext cx="10762973" cy="4468836"/>
          </a:xfrm>
          <a:prstGeom prst="rect">
            <a:avLst/>
          </a:prstGeom>
          <a:solidFill>
            <a:srgbClr val="0078D7"/>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algn="l" defTabSz="894620"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4" name="TextBox 83"/>
          <p:cNvSpPr txBox="1"/>
          <p:nvPr/>
        </p:nvSpPr>
        <p:spPr>
          <a:xfrm>
            <a:off x="777776" y="1835412"/>
            <a:ext cx="10762973" cy="627498"/>
          </a:xfrm>
          <a:prstGeom prst="rect">
            <a:avLst/>
          </a:prstGeom>
          <a:solidFill>
            <a:srgbClr val="005AA1"/>
          </a:solidFill>
        </p:spPr>
        <p:txBody>
          <a:bodyPr wrap="square" lIns="179285" tIns="143428" rIns="179285" bIns="143428" rtlCol="0" anchor="ctr">
            <a:noAutofit/>
          </a:bodyPr>
          <a:lstStyle/>
          <a:p>
            <a:pPr marL="0" marR="0" lvl="0" indent="0" algn="l" defTabSz="896214"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sp>
        <p:nvSpPr>
          <p:cNvPr id="55" name="TextBox 54"/>
          <p:cNvSpPr txBox="1"/>
          <p:nvPr/>
        </p:nvSpPr>
        <p:spPr>
          <a:xfrm>
            <a:off x="904096" y="3203546"/>
            <a:ext cx="4974190" cy="2839451"/>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New open source and cross-platform .NET runtime and library stack</a:t>
            </a:r>
          </a:p>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High performance, including native compilation</a:t>
            </a:r>
          </a:p>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New set of command-line tools—“.NET Core CLI”—for compiling and publishing apps</a:t>
            </a:r>
          </a:p>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Supports app local, “shared framework,” and Docker deployment</a:t>
            </a:r>
          </a:p>
        </p:txBody>
      </p:sp>
      <p:sp>
        <p:nvSpPr>
          <p:cNvPr id="59" name="TextBox 58"/>
          <p:cNvSpPr txBox="1"/>
          <p:nvPr/>
        </p:nvSpPr>
        <p:spPr>
          <a:xfrm>
            <a:off x="6266176" y="3203545"/>
            <a:ext cx="4974190" cy="2839451"/>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ASP.NET Core builds on top of .NET Core</a:t>
            </a:r>
          </a:p>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Single framework for web pages, services, and </a:t>
            </a:r>
            <a:r>
              <a:rPr lang="en-US" sz="1568" dirty="0" err="1">
                <a:latin typeface="Segoe UI" panose="020B0502040204020203" pitchFamily="34" charset="0"/>
                <a:cs typeface="Segoe UI" panose="020B0502040204020203" pitchFamily="34" charset="0"/>
              </a:rPr>
              <a:t>microservices</a:t>
            </a:r>
            <a:endParaRPr lang="en-US" sz="1568" dirty="0">
              <a:latin typeface="Segoe UI" panose="020B0502040204020203" pitchFamily="34" charset="0"/>
              <a:cs typeface="Segoe UI" panose="020B0502040204020203" pitchFamily="34" charset="0"/>
            </a:endParaRPr>
          </a:p>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Introduces concept of middleware pipeline, enabling you to inject as little or much functionality as needed</a:t>
            </a:r>
          </a:p>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Fully integrates with CLI tooling and uses the shared framework</a:t>
            </a:r>
          </a:p>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Takes advantage of .NET Core performance and includes a very high performance web server, built on </a:t>
            </a:r>
            <a:r>
              <a:rPr lang="en-US" sz="1568" dirty="0" err="1">
                <a:latin typeface="Segoe UI" panose="020B0502040204020203" pitchFamily="34" charset="0"/>
                <a:cs typeface="Segoe UI" panose="020B0502040204020203" pitchFamily="34" charset="0"/>
              </a:rPr>
              <a:t>LibUV</a:t>
            </a:r>
            <a:endParaRPr lang="en-US" sz="1568" dirty="0">
              <a:latin typeface="Segoe UI" panose="020B0502040204020203" pitchFamily="34" charset="0"/>
              <a:cs typeface="Segoe UI" panose="020B0502040204020203" pitchFamily="34" charset="0"/>
            </a:endParaRPr>
          </a:p>
          <a:p>
            <a:pPr lvl="0" algn="l"/>
            <a:endParaRPr lang="en-US" sz="1568" dirty="0">
              <a:latin typeface="Segoe UI" panose="020B0502040204020203" pitchFamily="34" charset="0"/>
              <a:cs typeface="Segoe UI" panose="020B0502040204020203" pitchFamily="34" charset="0"/>
            </a:endParaRPr>
          </a:p>
          <a:p>
            <a:pPr marR="0" lvl="0" algn="l" defTabSz="914224" rtl="0" eaLnBrk="1" fontAlgn="auto" latinLnBrk="0" hangingPunct="1">
              <a:lnSpc>
                <a:spcPct val="90000"/>
              </a:lnSpc>
              <a:spcBef>
                <a:spcPts val="0"/>
              </a:spcBef>
              <a:spcAft>
                <a:spcPts val="0"/>
              </a:spcAft>
              <a:buClrTx/>
              <a:buSzTx/>
              <a:tabLst/>
              <a:defRPr/>
            </a:pPr>
            <a:endParaRPr kumimoji="0" lang="en-US" sz="1568"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endParaRPr>
          </a:p>
        </p:txBody>
      </p:sp>
      <p:sp>
        <p:nvSpPr>
          <p:cNvPr id="10" name="TextBox 9"/>
          <p:cNvSpPr txBox="1"/>
          <p:nvPr/>
        </p:nvSpPr>
        <p:spPr>
          <a:xfrm>
            <a:off x="904096" y="2712650"/>
            <a:ext cx="4974190" cy="49089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defRPr/>
            </a:pPr>
            <a:r>
              <a:rPr lang="en-US" sz="1400" b="1" dirty="0">
                <a:latin typeface="Segoe UI" panose="020B0502040204020203" pitchFamily="34" charset="0"/>
                <a:cs typeface="Segoe UI" panose="020B0502040204020203" pitchFamily="34" charset="0"/>
              </a:rPr>
              <a:t>.NET CORE</a:t>
            </a:r>
          </a:p>
        </p:txBody>
      </p:sp>
      <p:sp>
        <p:nvSpPr>
          <p:cNvPr id="11" name="TextBox 10"/>
          <p:cNvSpPr txBox="1"/>
          <p:nvPr/>
        </p:nvSpPr>
        <p:spPr>
          <a:xfrm>
            <a:off x="6266176" y="2712650"/>
            <a:ext cx="4974190" cy="49089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defRPr/>
            </a:pPr>
            <a:r>
              <a:rPr lang="en-US" sz="1400" b="1" dirty="0">
                <a:latin typeface="Segoe UI" panose="020B0502040204020203" pitchFamily="34" charset="0"/>
                <a:cs typeface="Segoe UI" panose="020B0502040204020203" pitchFamily="34" charset="0"/>
              </a:rPr>
              <a:t>ASP.NET CORE</a:t>
            </a:r>
          </a:p>
        </p:txBody>
      </p:sp>
    </p:spTree>
    <p:extLst>
      <p:ext uri="{BB962C8B-B14F-4D97-AF65-F5344CB8AC3E}">
        <p14:creationId xmlns:p14="http://schemas.microsoft.com/office/powerpoint/2010/main" val="35011525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0612688" cy="899665"/>
          </a:xfrm>
        </p:spPr>
        <p:txBody>
          <a:bodyPr/>
          <a:lstStyle/>
          <a:p>
            <a:r>
              <a:rPr lang="en-US" dirty="0"/>
              <a:t>.NET future innovation</a:t>
            </a:r>
          </a:p>
        </p:txBody>
      </p:sp>
      <p:sp>
        <p:nvSpPr>
          <p:cNvPr id="83" name="Rectangle 82"/>
          <p:cNvSpPr/>
          <p:nvPr/>
        </p:nvSpPr>
        <p:spPr bwMode="auto">
          <a:xfrm>
            <a:off x="777776" y="1835412"/>
            <a:ext cx="10762973" cy="3832732"/>
          </a:xfrm>
          <a:prstGeom prst="rect">
            <a:avLst/>
          </a:prstGeom>
          <a:solidFill>
            <a:srgbClr val="FF8C00"/>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algn="l" defTabSz="894620"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4" name="TextBox 83"/>
          <p:cNvSpPr txBox="1"/>
          <p:nvPr/>
        </p:nvSpPr>
        <p:spPr>
          <a:xfrm>
            <a:off x="777776" y="1835412"/>
            <a:ext cx="10762973" cy="627498"/>
          </a:xfrm>
          <a:prstGeom prst="rect">
            <a:avLst/>
          </a:prstGeom>
          <a:solidFill>
            <a:srgbClr val="BF6900"/>
          </a:solidFill>
        </p:spPr>
        <p:txBody>
          <a:bodyPr wrap="square" lIns="179285" tIns="143428" rIns="179285" bIns="143428" rtlCol="0" anchor="ctr">
            <a:noAutofit/>
          </a:bodyPr>
          <a:lstStyle/>
          <a:p>
            <a:pPr marL="0" marR="0" lvl="0" indent="0" algn="l" defTabSz="896214"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sp>
        <p:nvSpPr>
          <p:cNvPr id="9" name="TextBox 8"/>
          <p:cNvSpPr txBox="1"/>
          <p:nvPr/>
        </p:nvSpPr>
        <p:spPr>
          <a:xfrm>
            <a:off x="904096" y="3345538"/>
            <a:ext cx="3400967" cy="2067039"/>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Xamarin SDK now open source as part of .NET Foundation</a:t>
            </a:r>
          </a:p>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Xamarin Forms updates</a:t>
            </a:r>
          </a:p>
          <a:p>
            <a:pPr lvl="0" algn="l"/>
            <a:endParaRPr lang="en-US" sz="1568" dirty="0">
              <a:latin typeface="Segoe UI" panose="020B0502040204020203" pitchFamily="34" charset="0"/>
              <a:cs typeface="Segoe UI" panose="020B0502040204020203" pitchFamily="34" charset="0"/>
            </a:endParaRPr>
          </a:p>
        </p:txBody>
      </p:sp>
      <p:sp>
        <p:nvSpPr>
          <p:cNvPr id="10" name="TextBox 9"/>
          <p:cNvSpPr txBox="1"/>
          <p:nvPr/>
        </p:nvSpPr>
        <p:spPr>
          <a:xfrm>
            <a:off x="4431382" y="3345538"/>
            <a:ext cx="3400967" cy="2067039"/>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iOS Simulator</a:t>
            </a:r>
          </a:p>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iOS USB Remoting</a:t>
            </a:r>
          </a:p>
          <a:p>
            <a:pPr marL="285750" lvl="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Xamarin Forms previewer</a:t>
            </a:r>
          </a:p>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Test recorder for Visual Studio</a:t>
            </a:r>
          </a:p>
        </p:txBody>
      </p:sp>
      <p:sp>
        <p:nvSpPr>
          <p:cNvPr id="11" name="TextBox 10"/>
          <p:cNvSpPr txBox="1"/>
          <p:nvPr/>
        </p:nvSpPr>
        <p:spPr>
          <a:xfrm>
            <a:off x="7958668" y="3345538"/>
            <a:ext cx="3400967" cy="2067039"/>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285750" indent="-285750" algn="l">
              <a:buFont typeface="Arial" panose="020B0604020202020204" pitchFamily="34" charset="0"/>
              <a:buChar char="•"/>
            </a:pPr>
            <a:r>
              <a:rPr lang="en-US" sz="1568" dirty="0">
                <a:latin typeface="Segoe UI" panose="020B0502040204020203" pitchFamily="34" charset="0"/>
                <a:cs typeface="Segoe UI" panose="020B0502040204020203" pitchFamily="34" charset="0"/>
              </a:rPr>
              <a:t>Visual Studio Team Services, </a:t>
            </a:r>
            <a:r>
              <a:rPr lang="en-US" sz="1568" dirty="0" err="1">
                <a:latin typeface="Segoe UI" panose="020B0502040204020203" pitchFamily="34" charset="0"/>
                <a:cs typeface="Segoe UI" panose="020B0502040204020203" pitchFamily="34" charset="0"/>
              </a:rPr>
              <a:t>HockeyApp</a:t>
            </a:r>
            <a:r>
              <a:rPr lang="en-US" sz="1568" dirty="0">
                <a:latin typeface="Segoe UI" panose="020B0502040204020203" pitchFamily="34" charset="0"/>
                <a:cs typeface="Segoe UI" panose="020B0502040204020203" pitchFamily="34" charset="0"/>
              </a:rPr>
              <a:t> and Xamarin Test Cloud integration</a:t>
            </a:r>
          </a:p>
          <a:p>
            <a:pPr lvl="0" algn="l"/>
            <a:endParaRPr lang="en-US" sz="1568" dirty="0">
              <a:latin typeface="Segoe UI" panose="020B0502040204020203" pitchFamily="34" charset="0"/>
              <a:cs typeface="Segoe UI" panose="020B0502040204020203" pitchFamily="34" charset="0"/>
            </a:endParaRPr>
          </a:p>
          <a:p>
            <a:pPr marR="0" lvl="0" algn="l" defTabSz="914224" rtl="0" eaLnBrk="1" fontAlgn="auto" latinLnBrk="0" hangingPunct="1">
              <a:lnSpc>
                <a:spcPct val="90000"/>
              </a:lnSpc>
              <a:spcBef>
                <a:spcPts val="0"/>
              </a:spcBef>
              <a:spcAft>
                <a:spcPts val="0"/>
              </a:spcAft>
              <a:buClrTx/>
              <a:buSzTx/>
              <a:tabLst/>
              <a:defRPr/>
            </a:pPr>
            <a:endParaRPr kumimoji="0" lang="en-US" sz="1568"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endParaRPr>
          </a:p>
        </p:txBody>
      </p:sp>
      <p:sp>
        <p:nvSpPr>
          <p:cNvPr id="12" name="TextBox 11"/>
          <p:cNvSpPr txBox="1"/>
          <p:nvPr/>
        </p:nvSpPr>
        <p:spPr>
          <a:xfrm>
            <a:off x="904095" y="2854643"/>
            <a:ext cx="3400967" cy="49089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defRPr/>
            </a:pPr>
            <a:r>
              <a:rPr lang="en-US" sz="1400" b="1" dirty="0">
                <a:latin typeface="Segoe UI" panose="020B0502040204020203" pitchFamily="34" charset="0"/>
                <a:cs typeface="Segoe UI" panose="020B0502040204020203" pitchFamily="34" charset="0"/>
              </a:rPr>
              <a:t>CORE PLATFORM</a:t>
            </a:r>
          </a:p>
        </p:txBody>
      </p:sp>
      <p:sp>
        <p:nvSpPr>
          <p:cNvPr id="13" name="TextBox 12"/>
          <p:cNvSpPr txBox="1"/>
          <p:nvPr/>
        </p:nvSpPr>
        <p:spPr>
          <a:xfrm>
            <a:off x="4431381" y="2854642"/>
            <a:ext cx="3400967" cy="49089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defRPr/>
            </a:pPr>
            <a:r>
              <a:rPr lang="en-US" sz="1400" b="1" dirty="0">
                <a:latin typeface="Segoe UI" panose="020B0502040204020203" pitchFamily="34" charset="0"/>
                <a:cs typeface="Segoe UI" panose="020B0502040204020203" pitchFamily="34" charset="0"/>
              </a:rPr>
              <a:t>TOOLS</a:t>
            </a:r>
          </a:p>
        </p:txBody>
      </p:sp>
      <p:sp>
        <p:nvSpPr>
          <p:cNvPr id="14" name="TextBox 13"/>
          <p:cNvSpPr txBox="1"/>
          <p:nvPr/>
        </p:nvSpPr>
        <p:spPr>
          <a:xfrm>
            <a:off x="7958666" y="2854641"/>
            <a:ext cx="3400967" cy="490895"/>
          </a:xfrm>
          <a:prstGeom prst="rect">
            <a:avLst/>
          </a:prstGeom>
          <a:solidFill>
            <a:srgbClr val="000000">
              <a:alpha val="25000"/>
            </a:srgbClr>
          </a:solidFill>
        </p:spPr>
        <p:txBody>
          <a:bodyPr wrap="square" lIns="179285" tIns="143428" rIns="179285" bIns="143428" rtlCol="0" anchor="t">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lvl="0">
              <a:defRPr/>
            </a:pPr>
            <a:r>
              <a:rPr lang="en-US" sz="1400" b="1" dirty="0">
                <a:latin typeface="Segoe UI" panose="020B0502040204020203" pitchFamily="34" charset="0"/>
                <a:cs typeface="Segoe UI" panose="020B0502040204020203" pitchFamily="34" charset="0"/>
              </a:rPr>
              <a:t>LIFECYCLE</a:t>
            </a:r>
          </a:p>
        </p:txBody>
      </p:sp>
    </p:spTree>
    <p:extLst>
      <p:ext uri="{BB962C8B-B14F-4D97-AF65-F5344CB8AC3E}">
        <p14:creationId xmlns:p14="http://schemas.microsoft.com/office/powerpoint/2010/main" val="39497590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latin typeface="Segoe UI Light" panose="020B0502040204020203" pitchFamily="34" charset="0"/>
                <a:cs typeface="Segoe UI Light" panose="020B0502040204020203" pitchFamily="34" charset="0"/>
              </a:rPr>
              <a:t>.NET  Open Source </a:t>
            </a:r>
          </a:p>
        </p:txBody>
      </p:sp>
      <p:sp>
        <p:nvSpPr>
          <p:cNvPr id="5" name="Text Placeholder 4"/>
          <p:cNvSpPr>
            <a:spLocks noGrp="1"/>
          </p:cNvSpPr>
          <p:nvPr>
            <p:ph type="body" idx="1"/>
          </p:nvPr>
        </p:nvSpPr>
        <p:spPr>
          <a:xfrm>
            <a:off x="1022350" y="4868863"/>
            <a:ext cx="10515600" cy="517065"/>
          </a:xfrm>
        </p:spPr>
        <p:txBody>
          <a:bodyPr/>
          <a:lstStyle/>
          <a:p>
            <a:r>
              <a:rPr lang="en-US" dirty="0">
                <a:solidFill>
                  <a:schemeClr val="tx1"/>
                </a:solidFill>
                <a:latin typeface="Segoe UI Light" panose="020B0502040204020203" pitchFamily="34" charset="0"/>
                <a:cs typeface="Segoe UI Light" panose="020B0502040204020203" pitchFamily="34" charset="0"/>
              </a:rPr>
              <a:t>Timeline </a:t>
            </a:r>
          </a:p>
        </p:txBody>
      </p:sp>
    </p:spTree>
    <p:extLst>
      <p:ext uri="{BB962C8B-B14F-4D97-AF65-F5344CB8AC3E}">
        <p14:creationId xmlns:p14="http://schemas.microsoft.com/office/powerpoint/2010/main" val="381396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45030" y="1279835"/>
            <a:ext cx="11534245" cy="3905887"/>
            <a:chOff x="457200" y="1637448"/>
            <a:chExt cx="11534245" cy="390588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37448"/>
              <a:ext cx="11534245" cy="3905887"/>
            </a:xfrm>
            <a:prstGeom prst="rect">
              <a:avLst/>
            </a:prstGeom>
          </p:spPr>
        </p:pic>
        <p:sp>
          <p:nvSpPr>
            <p:cNvPr id="5" name="TextBox 4"/>
            <p:cNvSpPr txBox="1"/>
            <p:nvPr/>
          </p:nvSpPr>
          <p:spPr>
            <a:xfrm>
              <a:off x="1147105" y="3405725"/>
              <a:ext cx="6222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2001</a:t>
              </a:r>
            </a:p>
          </p:txBody>
        </p:sp>
        <p:sp>
          <p:nvSpPr>
            <p:cNvPr id="7" name="TextBox 6"/>
            <p:cNvSpPr txBox="1"/>
            <p:nvPr/>
          </p:nvSpPr>
          <p:spPr>
            <a:xfrm>
              <a:off x="3097677" y="3405725"/>
              <a:ext cx="66236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2004</a:t>
              </a:r>
            </a:p>
          </p:txBody>
        </p:sp>
        <p:sp>
          <p:nvSpPr>
            <p:cNvPr id="8" name="TextBox 7"/>
            <p:cNvSpPr txBox="1"/>
            <p:nvPr/>
          </p:nvSpPr>
          <p:spPr>
            <a:xfrm>
              <a:off x="10653315" y="3405725"/>
              <a:ext cx="84350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Today </a:t>
              </a:r>
            </a:p>
          </p:txBody>
        </p:sp>
        <p:sp>
          <p:nvSpPr>
            <p:cNvPr id="9" name="TextBox 8"/>
            <p:cNvSpPr txBox="1"/>
            <p:nvPr/>
          </p:nvSpPr>
          <p:spPr>
            <a:xfrm>
              <a:off x="4949414" y="3405725"/>
              <a:ext cx="65915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2008</a:t>
              </a:r>
            </a:p>
          </p:txBody>
        </p:sp>
        <p:sp>
          <p:nvSpPr>
            <p:cNvPr id="10" name="TextBox 9"/>
            <p:cNvSpPr txBox="1"/>
            <p:nvPr/>
          </p:nvSpPr>
          <p:spPr>
            <a:xfrm>
              <a:off x="6871694" y="3405725"/>
              <a:ext cx="86750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2012</a:t>
              </a:r>
            </a:p>
          </p:txBody>
        </p:sp>
        <p:sp>
          <p:nvSpPr>
            <p:cNvPr id="11" name="TextBox 10"/>
            <p:cNvSpPr txBox="1"/>
            <p:nvPr/>
          </p:nvSpPr>
          <p:spPr>
            <a:xfrm>
              <a:off x="8760573" y="3376041"/>
              <a:ext cx="86750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2014</a:t>
              </a:r>
            </a:p>
          </p:txBody>
        </p:sp>
        <p:sp>
          <p:nvSpPr>
            <p:cNvPr id="2" name="TextBox 1"/>
            <p:cNvSpPr txBox="1"/>
            <p:nvPr/>
          </p:nvSpPr>
          <p:spPr>
            <a:xfrm>
              <a:off x="7514376" y="4626321"/>
              <a:ext cx="1246197" cy="627864"/>
            </a:xfrm>
            <a:prstGeom prst="rect">
              <a:avLst/>
            </a:prstGeom>
            <a:no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grpSp>
      <p:sp>
        <p:nvSpPr>
          <p:cNvPr id="14" name="TextBox 13"/>
          <p:cNvSpPr txBox="1"/>
          <p:nvPr/>
        </p:nvSpPr>
        <p:spPr>
          <a:xfrm>
            <a:off x="307721" y="662051"/>
            <a:ext cx="2276714"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lumMod val="65000"/>
                    <a:lumOff val="35000"/>
                  </a:schemeClr>
                </a:solidFill>
                <a:latin typeface="+mj-lt"/>
              </a:rPr>
              <a:t>Shared Source</a:t>
            </a:r>
            <a:r>
              <a:rPr lang="en-US" sz="1600" dirty="0">
                <a:solidFill>
                  <a:schemeClr val="bg1">
                    <a:lumMod val="65000"/>
                    <a:lumOff val="35000"/>
                  </a:schemeClr>
                </a:solidFill>
                <a:latin typeface="+mj-lt"/>
              </a:rPr>
              <a:t> </a:t>
            </a:r>
            <a:r>
              <a:rPr lang="en-US" sz="1600">
                <a:solidFill>
                  <a:schemeClr val="bg1">
                    <a:lumMod val="65000"/>
                    <a:lumOff val="35000"/>
                  </a:schemeClr>
                </a:solidFill>
                <a:latin typeface="+mj-lt"/>
              </a:rPr>
              <a:t>“</a:t>
            </a:r>
            <a:r>
              <a:rPr lang="en-US" sz="1600" dirty="0">
                <a:solidFill>
                  <a:schemeClr val="bg1">
                    <a:lumMod val="65000"/>
                    <a:lumOff val="35000"/>
                  </a:schemeClr>
                </a:solidFill>
                <a:latin typeface="+mj-lt"/>
              </a:rPr>
              <a:t>Rotor</a:t>
            </a:r>
            <a:r>
              <a:rPr lang="en-US" sz="1600">
                <a:solidFill>
                  <a:schemeClr val="bg1">
                    <a:lumMod val="65000"/>
                    <a:lumOff val="35000"/>
                  </a:schemeClr>
                </a:solidFill>
                <a:latin typeface="+mj-lt"/>
              </a:rPr>
              <a:t>”</a:t>
            </a:r>
            <a:endParaRPr lang="en-US" sz="1600" dirty="0">
              <a:solidFill>
                <a:schemeClr val="bg1">
                  <a:lumMod val="65000"/>
                  <a:lumOff val="35000"/>
                </a:schemeClr>
              </a:solidFill>
              <a:latin typeface="+mj-lt"/>
            </a:endParaRPr>
          </a:p>
        </p:txBody>
      </p:sp>
      <p:sp>
        <p:nvSpPr>
          <p:cNvPr id="15" name="TextBox 14"/>
          <p:cNvSpPr txBox="1"/>
          <p:nvPr/>
        </p:nvSpPr>
        <p:spPr>
          <a:xfrm>
            <a:off x="2975540" y="5286441"/>
            <a:ext cx="88229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lumMod val="65000"/>
                    <a:lumOff val="35000"/>
                  </a:schemeClr>
                </a:solidFill>
                <a:latin typeface="+mj-lt"/>
              </a:rPr>
              <a:t>Mono</a:t>
            </a:r>
          </a:p>
        </p:txBody>
      </p:sp>
      <p:sp>
        <p:nvSpPr>
          <p:cNvPr id="16" name="TextBox 15"/>
          <p:cNvSpPr txBox="1"/>
          <p:nvPr/>
        </p:nvSpPr>
        <p:spPr>
          <a:xfrm>
            <a:off x="4079573" y="762769"/>
            <a:ext cx="2374496"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lumMod val="65000"/>
                    <a:lumOff val="35000"/>
                  </a:schemeClr>
                </a:solidFill>
                <a:latin typeface="+mj-lt"/>
              </a:rPr>
              <a:t>.NET </a:t>
            </a:r>
            <a:r>
              <a:rPr lang="en-US" sz="1600">
                <a:solidFill>
                  <a:schemeClr val="bg1">
                    <a:lumMod val="65000"/>
                    <a:lumOff val="35000"/>
                  </a:schemeClr>
                </a:solidFill>
                <a:latin typeface="+mj-lt"/>
              </a:rPr>
              <a:t>Reference </a:t>
            </a:r>
            <a:r>
              <a:rPr lang="en-US" sz="1600" dirty="0">
                <a:solidFill>
                  <a:schemeClr val="bg1">
                    <a:lumMod val="65000"/>
                    <a:lumOff val="35000"/>
                  </a:schemeClr>
                </a:solidFill>
                <a:latin typeface="+mj-lt"/>
              </a:rPr>
              <a:t>Source</a:t>
            </a:r>
            <a:r>
              <a:rPr lang="en-US" sz="1600">
                <a:solidFill>
                  <a:schemeClr val="bg1">
                    <a:lumMod val="65000"/>
                    <a:lumOff val="35000"/>
                  </a:schemeClr>
                </a:solidFill>
                <a:latin typeface="+mj-lt"/>
              </a:rPr>
              <a:t> </a:t>
            </a:r>
            <a:endParaRPr lang="en-US" sz="1600" dirty="0">
              <a:solidFill>
                <a:schemeClr val="bg1">
                  <a:lumMod val="65000"/>
                  <a:lumOff val="35000"/>
                </a:schemeClr>
              </a:solidFill>
              <a:latin typeface="+mj-lt"/>
            </a:endParaRPr>
          </a:p>
        </p:txBody>
      </p:sp>
      <p:sp>
        <p:nvSpPr>
          <p:cNvPr id="17" name="TextBox 16"/>
          <p:cNvSpPr txBox="1"/>
          <p:nvPr/>
        </p:nvSpPr>
        <p:spPr>
          <a:xfrm>
            <a:off x="6212152" y="5185721"/>
            <a:ext cx="2418675" cy="815608"/>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lumMod val="65000"/>
                    <a:lumOff val="35000"/>
                  </a:schemeClr>
                </a:solidFill>
                <a:latin typeface="+mj-lt"/>
              </a:rPr>
              <a:t>ASP.NET Open Sourced </a:t>
            </a:r>
          </a:p>
          <a:p>
            <a:pPr>
              <a:lnSpc>
                <a:spcPct val="90000"/>
              </a:lnSpc>
              <a:spcAft>
                <a:spcPts val="600"/>
              </a:spcAft>
            </a:pPr>
            <a:r>
              <a:rPr lang="en-US" sz="1600" dirty="0" err="1">
                <a:solidFill>
                  <a:schemeClr val="bg1">
                    <a:lumMod val="65000"/>
                    <a:lumOff val="35000"/>
                  </a:schemeClr>
                </a:solidFill>
                <a:latin typeface="+mj-lt"/>
              </a:rPr>
              <a:t>TypeScript</a:t>
            </a:r>
            <a:endParaRPr lang="en-US" sz="1600" dirty="0">
              <a:solidFill>
                <a:schemeClr val="bg1">
                  <a:lumMod val="65000"/>
                  <a:lumOff val="35000"/>
                </a:schemeClr>
              </a:solidFill>
              <a:latin typeface="+mj-lt"/>
            </a:endParaRPr>
          </a:p>
        </p:txBody>
      </p:sp>
      <p:sp>
        <p:nvSpPr>
          <p:cNvPr id="18" name="TextBox 17"/>
          <p:cNvSpPr txBox="1"/>
          <p:nvPr/>
        </p:nvSpPr>
        <p:spPr>
          <a:xfrm>
            <a:off x="7727031" y="228251"/>
            <a:ext cx="2728760" cy="1114151"/>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bg1">
                    <a:lumMod val="65000"/>
                    <a:lumOff val="35000"/>
                  </a:schemeClr>
                </a:solidFill>
                <a:latin typeface="+mj-lt"/>
              </a:rPr>
              <a:t>.NET Foundation </a:t>
            </a:r>
          </a:p>
          <a:p>
            <a:pPr algn="ctr">
              <a:lnSpc>
                <a:spcPct val="90000"/>
              </a:lnSpc>
              <a:spcAft>
                <a:spcPts val="600"/>
              </a:spcAft>
            </a:pPr>
            <a:r>
              <a:rPr lang="en-US" sz="1600" dirty="0">
                <a:solidFill>
                  <a:schemeClr val="bg1">
                    <a:lumMod val="65000"/>
                    <a:lumOff val="35000"/>
                  </a:schemeClr>
                </a:solidFill>
                <a:latin typeface="+mj-lt"/>
              </a:rPr>
              <a:t>.NET </a:t>
            </a:r>
            <a:r>
              <a:rPr lang="en-US" sz="1600">
                <a:solidFill>
                  <a:schemeClr val="bg1">
                    <a:lumMod val="65000"/>
                    <a:lumOff val="35000"/>
                  </a:schemeClr>
                </a:solidFill>
                <a:latin typeface="+mj-lt"/>
              </a:rPr>
              <a:t>Core - Open </a:t>
            </a:r>
            <a:r>
              <a:rPr lang="en-US" sz="1600" dirty="0">
                <a:solidFill>
                  <a:schemeClr val="bg1">
                    <a:lumMod val="65000"/>
                    <a:lumOff val="35000"/>
                  </a:schemeClr>
                </a:solidFill>
                <a:latin typeface="+mj-lt"/>
              </a:rPr>
              <a:t>Sourced </a:t>
            </a:r>
          </a:p>
          <a:p>
            <a:pPr algn="ctr">
              <a:lnSpc>
                <a:spcPct val="90000"/>
              </a:lnSpc>
              <a:spcAft>
                <a:spcPts val="600"/>
              </a:spcAft>
            </a:pPr>
            <a:r>
              <a:rPr lang="en-US" sz="1600" dirty="0">
                <a:solidFill>
                  <a:schemeClr val="bg1">
                    <a:lumMod val="65000"/>
                    <a:lumOff val="35000"/>
                  </a:schemeClr>
                </a:solidFill>
                <a:latin typeface="+mj-lt"/>
              </a:rPr>
              <a:t>Roslyn </a:t>
            </a:r>
          </a:p>
        </p:txBody>
      </p:sp>
      <p:sp>
        <p:nvSpPr>
          <p:cNvPr id="19" name="TextBox 18"/>
          <p:cNvSpPr txBox="1"/>
          <p:nvPr/>
        </p:nvSpPr>
        <p:spPr>
          <a:xfrm>
            <a:off x="9615910" y="5286441"/>
            <a:ext cx="2564548" cy="1114151"/>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bg1">
                    <a:lumMod val="65000"/>
                    <a:lumOff val="35000"/>
                  </a:schemeClr>
                </a:solidFill>
                <a:latin typeface="+mj-lt"/>
              </a:rPr>
              <a:t>.NET Core everywhere</a:t>
            </a:r>
          </a:p>
          <a:p>
            <a:pPr algn="ctr">
              <a:lnSpc>
                <a:spcPct val="90000"/>
              </a:lnSpc>
              <a:spcAft>
                <a:spcPts val="600"/>
              </a:spcAft>
            </a:pPr>
            <a:r>
              <a:rPr lang="en-US" sz="1600" dirty="0">
                <a:solidFill>
                  <a:schemeClr val="bg1">
                    <a:lumMod val="65000"/>
                    <a:lumOff val="35000"/>
                  </a:schemeClr>
                </a:solidFill>
                <a:latin typeface="+mj-lt"/>
              </a:rPr>
              <a:t>Xamarin OSS</a:t>
            </a:r>
          </a:p>
          <a:p>
            <a:pPr algn="ctr">
              <a:lnSpc>
                <a:spcPct val="90000"/>
              </a:lnSpc>
              <a:spcAft>
                <a:spcPts val="600"/>
              </a:spcAft>
            </a:pPr>
            <a:r>
              <a:rPr lang="en-US" sz="1600" dirty="0">
                <a:solidFill>
                  <a:schemeClr val="bg1">
                    <a:lumMod val="65000"/>
                    <a:lumOff val="35000"/>
                  </a:schemeClr>
                </a:solidFill>
                <a:latin typeface="+mj-lt"/>
              </a:rPr>
              <a:t>.NET Core RTM June 27th</a:t>
            </a:r>
          </a:p>
        </p:txBody>
      </p:sp>
    </p:spTree>
    <p:extLst>
      <p:ext uri="{BB962C8B-B14F-4D97-AF65-F5344CB8AC3E}">
        <p14:creationId xmlns:p14="http://schemas.microsoft.com/office/powerpoint/2010/main" val="1362332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latin typeface="Segoe UI Light" panose="020B0502040204020203" pitchFamily="34" charset="0"/>
                <a:cs typeface="Segoe UI Light" panose="020B0502040204020203" pitchFamily="34" charset="0"/>
              </a:rPr>
              <a:t>.NET  Open Source </a:t>
            </a:r>
          </a:p>
        </p:txBody>
      </p:sp>
      <p:sp>
        <p:nvSpPr>
          <p:cNvPr id="5" name="Text Placeholder 4"/>
          <p:cNvSpPr>
            <a:spLocks noGrp="1"/>
          </p:cNvSpPr>
          <p:nvPr>
            <p:ph type="body" idx="1"/>
          </p:nvPr>
        </p:nvSpPr>
        <p:spPr>
          <a:xfrm>
            <a:off x="1022350" y="4868863"/>
            <a:ext cx="10515600" cy="517065"/>
          </a:xfrm>
        </p:spPr>
        <p:txBody>
          <a:bodyPr/>
          <a:lstStyle/>
          <a:p>
            <a:r>
              <a:rPr lang="en-US" dirty="0">
                <a:solidFill>
                  <a:schemeClr val="tx1"/>
                </a:solidFill>
                <a:latin typeface="Segoe UI Light" panose="020B0502040204020203" pitchFamily="34" charset="0"/>
                <a:cs typeface="Segoe UI Light" panose="020B0502040204020203" pitchFamily="34" charset="0"/>
              </a:rPr>
              <a:t>Timeline </a:t>
            </a:r>
          </a:p>
        </p:txBody>
      </p:sp>
    </p:spTree>
    <p:extLst>
      <p:ext uri="{BB962C8B-B14F-4D97-AF65-F5344CB8AC3E}">
        <p14:creationId xmlns:p14="http://schemas.microsoft.com/office/powerpoint/2010/main" val="11345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hevron 40"/>
          <p:cNvSpPr/>
          <p:nvPr/>
        </p:nvSpPr>
        <p:spPr bwMode="auto">
          <a:xfrm>
            <a:off x="6064883" y="1510830"/>
            <a:ext cx="5913559" cy="188188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Universal Windows platform</a:t>
            </a:r>
          </a:p>
          <a:p>
            <a:pPr algn="ctr" defTabSz="912922" fontAlgn="base">
              <a:lnSpc>
                <a:spcPct val="90000"/>
              </a:lnSpc>
              <a:spcBef>
                <a:spcPct val="0"/>
              </a:spcBef>
              <a:spcAft>
                <a:spcPct val="0"/>
              </a:spcAft>
              <a:defRPr/>
            </a:pPr>
            <a:r>
              <a:rPr lang="en-US" sz="1959"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rPr>
              <a:t>Unified development across </a:t>
            </a:r>
            <a:br>
              <a:rPr lang="en-US" sz="1959"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rPr>
            </a:br>
            <a:r>
              <a:rPr lang="en-US" sz="1959"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rPr>
              <a:t>Windows devices</a:t>
            </a:r>
          </a:p>
          <a:p>
            <a:pPr algn="ctr" defTabSz="912922" fontAlgn="base">
              <a:lnSpc>
                <a:spcPct val="90000"/>
              </a:lnSpc>
              <a:spcBef>
                <a:spcPct val="0"/>
              </a:spcBef>
              <a:spcAft>
                <a:spcPct val="0"/>
              </a:spcAft>
              <a:defRPr/>
            </a:pP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
            </a:r>
            <a:b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XAMARIN</a:t>
            </a:r>
          </a:p>
          <a:p>
            <a:pPr algn="ctr" defTabSz="912922" fontAlgn="base">
              <a:lnSpc>
                <a:spcPct val="90000"/>
              </a:lnSpc>
              <a:spcBef>
                <a:spcPct val="0"/>
              </a:spcBef>
              <a:spcAft>
                <a:spcPct val="0"/>
              </a:spcAft>
              <a:defRPr/>
            </a:pPr>
            <a:r>
              <a:rPr lang="en-US" sz="1959"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Extend your reach to any device with .NET</a:t>
            </a:r>
            <a:endParaRPr lang="en-US" sz="1959"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endParaRPr>
          </a:p>
        </p:txBody>
      </p:sp>
      <p:sp>
        <p:nvSpPr>
          <p:cNvPr id="43" name="Chevron 42"/>
          <p:cNvSpPr/>
          <p:nvPr/>
        </p:nvSpPr>
        <p:spPr bwMode="auto">
          <a:xfrm>
            <a:off x="6064883" y="3560457"/>
            <a:ext cx="5913559" cy="188188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.NET CORE</a:t>
            </a:r>
          </a:p>
          <a:p>
            <a:pPr algn="ctr" defTabSz="912922" fontAlgn="base">
              <a:lnSpc>
                <a:spcPct val="90000"/>
              </a:lnSpc>
              <a:spcBef>
                <a:spcPct val="0"/>
              </a:spcBef>
              <a:spcAft>
                <a:spcPct val="0"/>
              </a:spcAft>
              <a:defRPr/>
            </a:pPr>
            <a:r>
              <a:rPr lang="en-US" sz="1959"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Cross-platform, high performance .NET</a:t>
            </a:r>
          </a:p>
          <a:p>
            <a:pPr algn="ctr" defTabSz="912922" fontAlgn="base">
              <a:lnSpc>
                <a:spcPct val="90000"/>
              </a:lnSpc>
              <a:spcBef>
                <a:spcPct val="0"/>
              </a:spcBef>
              <a:spcAft>
                <a:spcPct val="0"/>
              </a:spcAft>
              <a:defRPr/>
            </a:pP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
            </a:r>
            <a:b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ASP.NET Core</a:t>
            </a:r>
          </a:p>
          <a:p>
            <a:pPr algn="ctr" defTabSz="912922" fontAlgn="base">
              <a:lnSpc>
                <a:spcPct val="90000"/>
              </a:lnSpc>
              <a:spcBef>
                <a:spcPct val="0"/>
              </a:spcBef>
              <a:spcAft>
                <a:spcPct val="0"/>
              </a:spcAft>
              <a:defRPr/>
            </a:pPr>
            <a:r>
              <a:rPr lang="en-US" sz="1959"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Cloud optimized framework </a:t>
            </a:r>
            <a:br>
              <a:rPr lang="en-US" sz="1959"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br>
            <a:r>
              <a:rPr lang="en-US" sz="1959"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for micro services</a:t>
            </a:r>
          </a:p>
        </p:txBody>
      </p:sp>
      <p:sp>
        <p:nvSpPr>
          <p:cNvPr id="13" name="Chevron 12"/>
          <p:cNvSpPr/>
          <p:nvPr/>
        </p:nvSpPr>
        <p:spPr bwMode="auto">
          <a:xfrm>
            <a:off x="373511" y="1510830"/>
            <a:ext cx="5913559" cy="188188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endParaRPr lang="en-US" sz="1959"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endParaRPr>
          </a:p>
        </p:txBody>
      </p:sp>
      <p:sp>
        <p:nvSpPr>
          <p:cNvPr id="14" name="Chevron 13"/>
          <p:cNvSpPr/>
          <p:nvPr/>
        </p:nvSpPr>
        <p:spPr bwMode="auto">
          <a:xfrm>
            <a:off x="373511" y="3560457"/>
            <a:ext cx="5913559" cy="188188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endParaRPr lang="en-US" sz="1959"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endParaRPr>
          </a:p>
        </p:txBody>
      </p:sp>
      <p:sp>
        <p:nvSpPr>
          <p:cNvPr id="57" name="Pentagon 56"/>
          <p:cNvSpPr/>
          <p:nvPr/>
        </p:nvSpPr>
        <p:spPr bwMode="auto">
          <a:xfrm>
            <a:off x="4026641" y="1510830"/>
            <a:ext cx="2276318" cy="1881883"/>
          </a:xfrm>
          <a:prstGeom prst="homePlate">
            <a:avLst>
              <a:gd name="adj" fmla="val 21567"/>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Modern DEVICE </a:t>
            </a:r>
            <a:r>
              <a:rPr lang="en-US" sz="1959" b="1" kern="0" cap="all" dirty="0" smtClean="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EXPERIENCE</a:t>
            </a:r>
            <a:endPar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endParaRPr>
          </a:p>
        </p:txBody>
      </p:sp>
      <p:sp>
        <p:nvSpPr>
          <p:cNvPr id="42" name="Pentagon 41"/>
          <p:cNvSpPr/>
          <p:nvPr/>
        </p:nvSpPr>
        <p:spPr bwMode="auto">
          <a:xfrm>
            <a:off x="4026641" y="3560457"/>
            <a:ext cx="2276318" cy="1881883"/>
          </a:xfrm>
          <a:prstGeom prst="homePlate">
            <a:avLst>
              <a:gd name="adj" fmla="val 22118"/>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Modern </a:t>
            </a:r>
            <a:r>
              <a:rPr lang="en-US" sz="1959" b="1" kern="0" cap="all">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CLOUD </a:t>
            </a:r>
            <a:r>
              <a:rPr lang="en-US" sz="1959" b="1" kern="0" cap="all" smtClean="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EXPERIENCE</a:t>
            </a:r>
            <a:endParaRPr lang="en-US" sz="1959"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288705" y="1510831"/>
            <a:ext cx="3593823" cy="3931510"/>
            <a:chOff x="294493" y="1877450"/>
            <a:chExt cx="3665887" cy="4010345"/>
          </a:xfrm>
        </p:grpSpPr>
        <p:sp>
          <p:nvSpPr>
            <p:cNvPr id="58" name="Rectangle 57"/>
            <p:cNvSpPr/>
            <p:nvPr/>
          </p:nvSpPr>
          <p:spPr bwMode="auto">
            <a:xfrm>
              <a:off x="307449" y="1877450"/>
              <a:ext cx="3652931" cy="4010345"/>
            </a:xfrm>
            <a:prstGeom prst="rect">
              <a:avLst/>
            </a:prstGeom>
            <a:solidFill>
              <a:schemeClr val="accent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1959"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Multi-purpose, comprehensive framework for desktop and web applications</a:t>
              </a:r>
              <a:endParaRPr lang="en-US" sz="2350" kern="0" dirty="0">
                <a:gradFill>
                  <a:gsLst>
                    <a:gs pos="0">
                      <a:schemeClr val="tx1"/>
                    </a:gs>
                    <a:gs pos="100000">
                      <a:schemeClr val="tx1"/>
                    </a:gs>
                  </a:gsLst>
                  <a:lin ang="5400000" scaled="1"/>
                </a:gradFill>
                <a:latin typeface="Segoe UI Semilight"/>
                <a:ea typeface="Segoe UI" pitchFamily="34" charset="0"/>
                <a:cs typeface="Segoe UI" pitchFamily="34" charset="0"/>
              </a:endParaRPr>
            </a:p>
          </p:txBody>
        </p:sp>
        <p:sp>
          <p:nvSpPr>
            <p:cNvPr id="59" name="Rectangle 58"/>
            <p:cNvSpPr/>
            <p:nvPr/>
          </p:nvSpPr>
          <p:spPr bwMode="auto">
            <a:xfrm>
              <a:off x="294493" y="2613092"/>
              <a:ext cx="3652931" cy="65830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2745"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.NET FRAMEWORK</a:t>
              </a:r>
            </a:p>
          </p:txBody>
        </p:sp>
      </p:grpSp>
      <p:sp>
        <p:nvSpPr>
          <p:cNvPr id="2" name="Title 1"/>
          <p:cNvSpPr>
            <a:spLocks noGrp="1"/>
          </p:cNvSpPr>
          <p:nvPr>
            <p:ph type="title"/>
          </p:nvPr>
        </p:nvSpPr>
        <p:spPr>
          <a:xfrm>
            <a:off x="270066" y="307314"/>
            <a:ext cx="11651870" cy="806131"/>
          </a:xfrm>
        </p:spPr>
        <p:txBody>
          <a:bodyPr/>
          <a:lstStyle/>
          <a:p>
            <a:r>
              <a:rPr lang="en-US" sz="4400" dirty="0"/>
              <a:t>Exciting times ahead for .NET</a:t>
            </a:r>
          </a:p>
        </p:txBody>
      </p:sp>
    </p:spTree>
    <p:extLst>
      <p:ext uri="{BB962C8B-B14F-4D97-AF65-F5344CB8AC3E}">
        <p14:creationId xmlns:p14="http://schemas.microsoft.com/office/powerpoint/2010/main" val="3157263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0-#ppt_w/2"/>
                                          </p:val>
                                        </p:tav>
                                        <p:tav tm="100000">
                                          <p:val>
                                            <p:strVal val="#ppt_x"/>
                                          </p:val>
                                        </p:tav>
                                      </p:tavLst>
                                    </p:anim>
                                    <p:anim calcmode="lin" valueType="num">
                                      <p:cBhvr additive="base">
                                        <p:cTn id="13" dur="500" fill="hold"/>
                                        <p:tgtEl>
                                          <p:spTgt spid="5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0-#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57" grpId="0" animBg="1"/>
      <p:bldP spid="4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45030" y="1279835"/>
            <a:ext cx="11534245" cy="3905887"/>
            <a:chOff x="457200" y="1637448"/>
            <a:chExt cx="11534245" cy="390588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37448"/>
              <a:ext cx="11534245" cy="3905887"/>
            </a:xfrm>
            <a:prstGeom prst="rect">
              <a:avLst/>
            </a:prstGeom>
          </p:spPr>
        </p:pic>
        <p:sp>
          <p:nvSpPr>
            <p:cNvPr id="5" name="TextBox 4"/>
            <p:cNvSpPr txBox="1"/>
            <p:nvPr/>
          </p:nvSpPr>
          <p:spPr>
            <a:xfrm>
              <a:off x="1147105" y="3405725"/>
              <a:ext cx="6222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2001</a:t>
              </a:r>
            </a:p>
          </p:txBody>
        </p:sp>
        <p:sp>
          <p:nvSpPr>
            <p:cNvPr id="7" name="TextBox 6"/>
            <p:cNvSpPr txBox="1"/>
            <p:nvPr/>
          </p:nvSpPr>
          <p:spPr>
            <a:xfrm>
              <a:off x="3097677" y="3405725"/>
              <a:ext cx="66236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2004</a:t>
              </a:r>
            </a:p>
          </p:txBody>
        </p:sp>
        <p:sp>
          <p:nvSpPr>
            <p:cNvPr id="8" name="TextBox 7"/>
            <p:cNvSpPr txBox="1"/>
            <p:nvPr/>
          </p:nvSpPr>
          <p:spPr>
            <a:xfrm>
              <a:off x="10653315" y="3405725"/>
              <a:ext cx="84350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Today </a:t>
              </a:r>
            </a:p>
          </p:txBody>
        </p:sp>
        <p:sp>
          <p:nvSpPr>
            <p:cNvPr id="9" name="TextBox 8"/>
            <p:cNvSpPr txBox="1"/>
            <p:nvPr/>
          </p:nvSpPr>
          <p:spPr>
            <a:xfrm>
              <a:off x="4949414" y="3405725"/>
              <a:ext cx="65915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2008</a:t>
              </a:r>
            </a:p>
          </p:txBody>
        </p:sp>
        <p:sp>
          <p:nvSpPr>
            <p:cNvPr id="10" name="TextBox 9"/>
            <p:cNvSpPr txBox="1"/>
            <p:nvPr/>
          </p:nvSpPr>
          <p:spPr>
            <a:xfrm>
              <a:off x="6871694" y="3405725"/>
              <a:ext cx="86750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2012</a:t>
              </a:r>
            </a:p>
          </p:txBody>
        </p:sp>
        <p:sp>
          <p:nvSpPr>
            <p:cNvPr id="11" name="TextBox 10"/>
            <p:cNvSpPr txBox="1"/>
            <p:nvPr/>
          </p:nvSpPr>
          <p:spPr>
            <a:xfrm>
              <a:off x="8760573" y="3376041"/>
              <a:ext cx="86750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2014</a:t>
              </a:r>
            </a:p>
          </p:txBody>
        </p:sp>
        <p:sp>
          <p:nvSpPr>
            <p:cNvPr id="2" name="TextBox 1"/>
            <p:cNvSpPr txBox="1"/>
            <p:nvPr/>
          </p:nvSpPr>
          <p:spPr>
            <a:xfrm>
              <a:off x="7514376" y="4626321"/>
              <a:ext cx="1246197" cy="627864"/>
            </a:xfrm>
            <a:prstGeom prst="rect">
              <a:avLst/>
            </a:prstGeom>
            <a:no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grpSp>
      <p:sp>
        <p:nvSpPr>
          <p:cNvPr id="14" name="TextBox 13"/>
          <p:cNvSpPr txBox="1"/>
          <p:nvPr/>
        </p:nvSpPr>
        <p:spPr>
          <a:xfrm>
            <a:off x="307721" y="662051"/>
            <a:ext cx="2276714"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lumMod val="65000"/>
                    <a:lumOff val="35000"/>
                  </a:schemeClr>
                </a:solidFill>
                <a:latin typeface="+mj-lt"/>
              </a:rPr>
              <a:t>Shared Source</a:t>
            </a:r>
            <a:r>
              <a:rPr lang="en-US" sz="1600" dirty="0">
                <a:solidFill>
                  <a:schemeClr val="bg1">
                    <a:lumMod val="65000"/>
                    <a:lumOff val="35000"/>
                  </a:schemeClr>
                </a:solidFill>
                <a:latin typeface="+mj-lt"/>
              </a:rPr>
              <a:t> </a:t>
            </a:r>
            <a:r>
              <a:rPr lang="en-US" sz="1600">
                <a:solidFill>
                  <a:schemeClr val="bg1">
                    <a:lumMod val="65000"/>
                    <a:lumOff val="35000"/>
                  </a:schemeClr>
                </a:solidFill>
                <a:latin typeface="+mj-lt"/>
              </a:rPr>
              <a:t>“</a:t>
            </a:r>
            <a:r>
              <a:rPr lang="en-US" sz="1600" dirty="0">
                <a:solidFill>
                  <a:schemeClr val="bg1">
                    <a:lumMod val="65000"/>
                    <a:lumOff val="35000"/>
                  </a:schemeClr>
                </a:solidFill>
                <a:latin typeface="+mj-lt"/>
              </a:rPr>
              <a:t>Rotor</a:t>
            </a:r>
            <a:r>
              <a:rPr lang="en-US" sz="1600">
                <a:solidFill>
                  <a:schemeClr val="bg1">
                    <a:lumMod val="65000"/>
                    <a:lumOff val="35000"/>
                  </a:schemeClr>
                </a:solidFill>
                <a:latin typeface="+mj-lt"/>
              </a:rPr>
              <a:t>”</a:t>
            </a:r>
            <a:endParaRPr lang="en-US" sz="1600" dirty="0">
              <a:solidFill>
                <a:schemeClr val="bg1">
                  <a:lumMod val="65000"/>
                  <a:lumOff val="35000"/>
                </a:schemeClr>
              </a:solidFill>
              <a:latin typeface="+mj-lt"/>
            </a:endParaRPr>
          </a:p>
        </p:txBody>
      </p:sp>
      <p:sp>
        <p:nvSpPr>
          <p:cNvPr id="15" name="TextBox 14"/>
          <p:cNvSpPr txBox="1"/>
          <p:nvPr/>
        </p:nvSpPr>
        <p:spPr>
          <a:xfrm>
            <a:off x="2975540" y="5286441"/>
            <a:ext cx="88229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lumMod val="65000"/>
                    <a:lumOff val="35000"/>
                  </a:schemeClr>
                </a:solidFill>
                <a:latin typeface="+mj-lt"/>
              </a:rPr>
              <a:t>Mono</a:t>
            </a:r>
          </a:p>
        </p:txBody>
      </p:sp>
      <p:sp>
        <p:nvSpPr>
          <p:cNvPr id="16" name="TextBox 15"/>
          <p:cNvSpPr txBox="1"/>
          <p:nvPr/>
        </p:nvSpPr>
        <p:spPr>
          <a:xfrm>
            <a:off x="4079573" y="762769"/>
            <a:ext cx="2374496"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lumMod val="65000"/>
                    <a:lumOff val="35000"/>
                  </a:schemeClr>
                </a:solidFill>
                <a:latin typeface="+mj-lt"/>
              </a:rPr>
              <a:t>.NET </a:t>
            </a:r>
            <a:r>
              <a:rPr lang="en-US" sz="1600">
                <a:solidFill>
                  <a:schemeClr val="bg1">
                    <a:lumMod val="65000"/>
                    <a:lumOff val="35000"/>
                  </a:schemeClr>
                </a:solidFill>
                <a:latin typeface="+mj-lt"/>
              </a:rPr>
              <a:t>Reference </a:t>
            </a:r>
            <a:r>
              <a:rPr lang="en-US" sz="1600" dirty="0">
                <a:solidFill>
                  <a:schemeClr val="bg1">
                    <a:lumMod val="65000"/>
                    <a:lumOff val="35000"/>
                  </a:schemeClr>
                </a:solidFill>
                <a:latin typeface="+mj-lt"/>
              </a:rPr>
              <a:t>Source</a:t>
            </a:r>
            <a:r>
              <a:rPr lang="en-US" sz="1600">
                <a:solidFill>
                  <a:schemeClr val="bg1">
                    <a:lumMod val="65000"/>
                    <a:lumOff val="35000"/>
                  </a:schemeClr>
                </a:solidFill>
                <a:latin typeface="+mj-lt"/>
              </a:rPr>
              <a:t> </a:t>
            </a:r>
            <a:endParaRPr lang="en-US" sz="1600" dirty="0">
              <a:solidFill>
                <a:schemeClr val="bg1">
                  <a:lumMod val="65000"/>
                  <a:lumOff val="35000"/>
                </a:schemeClr>
              </a:solidFill>
              <a:latin typeface="+mj-lt"/>
            </a:endParaRPr>
          </a:p>
        </p:txBody>
      </p:sp>
      <p:sp>
        <p:nvSpPr>
          <p:cNvPr id="17" name="TextBox 16"/>
          <p:cNvSpPr txBox="1"/>
          <p:nvPr/>
        </p:nvSpPr>
        <p:spPr>
          <a:xfrm>
            <a:off x="6212152" y="5185721"/>
            <a:ext cx="2418675" cy="815608"/>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lumMod val="65000"/>
                    <a:lumOff val="35000"/>
                  </a:schemeClr>
                </a:solidFill>
                <a:latin typeface="+mj-lt"/>
              </a:rPr>
              <a:t>ASP.NET Open Sourced </a:t>
            </a:r>
          </a:p>
          <a:p>
            <a:pPr>
              <a:lnSpc>
                <a:spcPct val="90000"/>
              </a:lnSpc>
              <a:spcAft>
                <a:spcPts val="600"/>
              </a:spcAft>
            </a:pPr>
            <a:r>
              <a:rPr lang="en-US" sz="1600" dirty="0" err="1">
                <a:solidFill>
                  <a:schemeClr val="bg1">
                    <a:lumMod val="65000"/>
                    <a:lumOff val="35000"/>
                  </a:schemeClr>
                </a:solidFill>
                <a:latin typeface="+mj-lt"/>
              </a:rPr>
              <a:t>TypeScript</a:t>
            </a:r>
            <a:endParaRPr lang="en-US" sz="1600" dirty="0">
              <a:solidFill>
                <a:schemeClr val="bg1">
                  <a:lumMod val="65000"/>
                  <a:lumOff val="35000"/>
                </a:schemeClr>
              </a:solidFill>
              <a:latin typeface="+mj-lt"/>
            </a:endParaRPr>
          </a:p>
        </p:txBody>
      </p:sp>
      <p:sp>
        <p:nvSpPr>
          <p:cNvPr id="18" name="TextBox 17"/>
          <p:cNvSpPr txBox="1"/>
          <p:nvPr/>
        </p:nvSpPr>
        <p:spPr>
          <a:xfrm>
            <a:off x="7727031" y="228251"/>
            <a:ext cx="2728760" cy="1114151"/>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bg1">
                    <a:lumMod val="65000"/>
                    <a:lumOff val="35000"/>
                  </a:schemeClr>
                </a:solidFill>
                <a:latin typeface="+mj-lt"/>
              </a:rPr>
              <a:t>.NET Foundation </a:t>
            </a:r>
          </a:p>
          <a:p>
            <a:pPr algn="ctr">
              <a:lnSpc>
                <a:spcPct val="90000"/>
              </a:lnSpc>
              <a:spcAft>
                <a:spcPts val="600"/>
              </a:spcAft>
            </a:pPr>
            <a:r>
              <a:rPr lang="en-US" sz="1600" dirty="0">
                <a:solidFill>
                  <a:schemeClr val="bg1">
                    <a:lumMod val="65000"/>
                    <a:lumOff val="35000"/>
                  </a:schemeClr>
                </a:solidFill>
                <a:latin typeface="+mj-lt"/>
              </a:rPr>
              <a:t>.NET </a:t>
            </a:r>
            <a:r>
              <a:rPr lang="en-US" sz="1600">
                <a:solidFill>
                  <a:schemeClr val="bg1">
                    <a:lumMod val="65000"/>
                    <a:lumOff val="35000"/>
                  </a:schemeClr>
                </a:solidFill>
                <a:latin typeface="+mj-lt"/>
              </a:rPr>
              <a:t>Core - Open </a:t>
            </a:r>
            <a:r>
              <a:rPr lang="en-US" sz="1600" dirty="0">
                <a:solidFill>
                  <a:schemeClr val="bg1">
                    <a:lumMod val="65000"/>
                    <a:lumOff val="35000"/>
                  </a:schemeClr>
                </a:solidFill>
                <a:latin typeface="+mj-lt"/>
              </a:rPr>
              <a:t>Sourced </a:t>
            </a:r>
          </a:p>
          <a:p>
            <a:pPr algn="ctr">
              <a:lnSpc>
                <a:spcPct val="90000"/>
              </a:lnSpc>
              <a:spcAft>
                <a:spcPts val="600"/>
              </a:spcAft>
            </a:pPr>
            <a:r>
              <a:rPr lang="en-US" sz="1600" dirty="0">
                <a:solidFill>
                  <a:schemeClr val="bg1">
                    <a:lumMod val="65000"/>
                    <a:lumOff val="35000"/>
                  </a:schemeClr>
                </a:solidFill>
                <a:latin typeface="+mj-lt"/>
              </a:rPr>
              <a:t>Roslyn </a:t>
            </a:r>
          </a:p>
        </p:txBody>
      </p:sp>
      <p:sp>
        <p:nvSpPr>
          <p:cNvPr id="19" name="TextBox 18"/>
          <p:cNvSpPr txBox="1"/>
          <p:nvPr/>
        </p:nvSpPr>
        <p:spPr>
          <a:xfrm>
            <a:off x="9615910" y="5286441"/>
            <a:ext cx="2564548" cy="1114151"/>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bg1">
                    <a:lumMod val="65000"/>
                    <a:lumOff val="35000"/>
                  </a:schemeClr>
                </a:solidFill>
                <a:latin typeface="+mj-lt"/>
              </a:rPr>
              <a:t>.NET Core everywhere</a:t>
            </a:r>
          </a:p>
          <a:p>
            <a:pPr algn="ctr">
              <a:lnSpc>
                <a:spcPct val="90000"/>
              </a:lnSpc>
              <a:spcAft>
                <a:spcPts val="600"/>
              </a:spcAft>
            </a:pPr>
            <a:r>
              <a:rPr lang="en-US" sz="1600" dirty="0">
                <a:solidFill>
                  <a:schemeClr val="bg1">
                    <a:lumMod val="65000"/>
                    <a:lumOff val="35000"/>
                  </a:schemeClr>
                </a:solidFill>
                <a:latin typeface="+mj-lt"/>
              </a:rPr>
              <a:t>Xamarin OSS</a:t>
            </a:r>
          </a:p>
          <a:p>
            <a:pPr algn="ctr">
              <a:lnSpc>
                <a:spcPct val="90000"/>
              </a:lnSpc>
              <a:spcAft>
                <a:spcPts val="600"/>
              </a:spcAft>
            </a:pPr>
            <a:r>
              <a:rPr lang="en-US" sz="1600" dirty="0">
                <a:solidFill>
                  <a:schemeClr val="bg1">
                    <a:lumMod val="65000"/>
                    <a:lumOff val="35000"/>
                  </a:schemeClr>
                </a:solidFill>
                <a:latin typeface="+mj-lt"/>
              </a:rPr>
              <a:t>.NET Core RTM June 27th</a:t>
            </a:r>
          </a:p>
        </p:txBody>
      </p:sp>
    </p:spTree>
    <p:extLst>
      <p:ext uri="{BB962C8B-B14F-4D97-AF65-F5344CB8AC3E}">
        <p14:creationId xmlns:p14="http://schemas.microsoft.com/office/powerpoint/2010/main" val="2067333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Flexibility Of .NET Core  </a:t>
            </a:r>
          </a:p>
        </p:txBody>
      </p:sp>
      <p:sp>
        <p:nvSpPr>
          <p:cNvPr id="5" name="Text Placeholder 4"/>
          <p:cNvSpPr>
            <a:spLocks noGrp="1"/>
          </p:cNvSpPr>
          <p:nvPr>
            <p:ph type="body" idx="1"/>
          </p:nvPr>
        </p:nvSpPr>
        <p:spPr/>
        <p:txBody>
          <a:bodyPr/>
          <a:lstStyle/>
          <a:p>
            <a:r>
              <a:rPr lang="en-US" dirty="0">
                <a:solidFill>
                  <a:schemeClr val="bg1"/>
                </a:solidFill>
                <a:latin typeface="Segoe UI Light" panose="020B0502040204020203" pitchFamily="34" charset="0"/>
                <a:cs typeface="Segoe UI Light" panose="020B0502040204020203" pitchFamily="34" charset="0"/>
              </a:rPr>
              <a:t>Creating  More Opportunities</a:t>
            </a:r>
          </a:p>
          <a:p>
            <a:endParaRPr lang="en-US" dirty="0">
              <a:solidFill>
                <a:srgbClr val="455862"/>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5363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985" y="1607375"/>
            <a:ext cx="4363804" cy="615522"/>
          </a:xfrm>
        </p:spPr>
        <p:txBody>
          <a:bodyPr/>
          <a:lstStyle/>
          <a:p>
            <a:pPr>
              <a:spcBef>
                <a:spcPts val="882"/>
              </a:spcBef>
              <a:spcAft>
                <a:spcPts val="3431"/>
              </a:spcAft>
            </a:pPr>
            <a:r>
              <a:rPr lang="en-US" sz="3137" dirty="0">
                <a:solidFill>
                  <a:srgbClr val="002060"/>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rgbClr val="002060"/>
                </a:solidFill>
                <a:latin typeface="Segoe UI Light" panose="020B0502040204020203" pitchFamily="34" charset="0"/>
                <a:cs typeface="Segoe UI Light" panose="020B0502040204020203" pitchFamily="34" charset="0"/>
              </a:rPr>
              <a:t>ASP.NET Core 1.0 and the modern web</a:t>
            </a:r>
          </a:p>
        </p:txBody>
      </p:sp>
      <p:sp>
        <p:nvSpPr>
          <p:cNvPr id="81" name="Oval 80"/>
          <p:cNvSpPr/>
          <p:nvPr/>
        </p:nvSpPr>
        <p:spPr bwMode="auto">
          <a:xfrm>
            <a:off x="6021298" y="2696997"/>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745" dirty="0" err="1">
              <a:solidFill>
                <a:srgbClr val="002060"/>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7366" y="2915175"/>
            <a:ext cx="372305" cy="368687"/>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961">
              <a:solidFill>
                <a:srgbClr val="002060"/>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30079" y="2696997"/>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745" dirty="0" err="1">
              <a:solidFill>
                <a:srgbClr val="002060"/>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21298" y="1524098"/>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745" dirty="0" err="1">
              <a:solidFill>
                <a:srgbClr val="002060"/>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8613" y="1686439"/>
            <a:ext cx="417942" cy="53950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914192">
              <a:defRPr/>
            </a:pPr>
            <a:endParaRPr lang="en-US" sz="1765">
              <a:solidFill>
                <a:srgbClr val="002060"/>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30079" y="1524098"/>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745" dirty="0" err="1">
              <a:solidFill>
                <a:srgbClr val="002060"/>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862" y="1669757"/>
            <a:ext cx="592523" cy="542133"/>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914192">
              <a:defRPr/>
            </a:pPr>
            <a:endParaRPr lang="en-US" sz="1765">
              <a:solidFill>
                <a:srgbClr val="002060"/>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30079" y="3869897"/>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745" dirty="0" err="1">
              <a:solidFill>
                <a:srgbClr val="002060"/>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351" y="2915176"/>
            <a:ext cx="542037" cy="29942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solidFill>
                <a:srgbClr val="002060"/>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985" y="2619985"/>
            <a:ext cx="4363804" cy="105000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882"/>
              </a:spcBef>
              <a:spcAft>
                <a:spcPts val="3431"/>
              </a:spcAft>
              <a:buNone/>
            </a:pPr>
            <a:r>
              <a:rPr lang="en-US" sz="3137" dirty="0">
                <a:solidFill>
                  <a:srgbClr val="002060"/>
                </a:solidFill>
                <a:latin typeface="Segoe UI Light" panose="020B0502040204020203" pitchFamily="34" charset="0"/>
                <a:cs typeface="Segoe UI Light" panose="020B0502040204020203" pitchFamily="34" charset="0"/>
              </a:rPr>
              <a:t>Seamless transition from </a:t>
            </a:r>
            <a:br>
              <a:rPr lang="en-US" sz="3137" dirty="0">
                <a:solidFill>
                  <a:srgbClr val="002060"/>
                </a:solidFill>
                <a:latin typeface="Segoe UI Light" panose="020B0502040204020203" pitchFamily="34" charset="0"/>
                <a:cs typeface="Segoe UI Light" panose="020B0502040204020203" pitchFamily="34" charset="0"/>
              </a:rPr>
            </a:br>
            <a:r>
              <a:rPr lang="en-US" sz="3137" dirty="0">
                <a:solidFill>
                  <a:srgbClr val="002060"/>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985" y="3801891"/>
            <a:ext cx="4363804" cy="105000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882"/>
              </a:spcBef>
              <a:spcAft>
                <a:spcPts val="3431"/>
              </a:spcAft>
              <a:buNone/>
            </a:pPr>
            <a:r>
              <a:rPr lang="en-US" sz="3137" dirty="0">
                <a:solidFill>
                  <a:srgbClr val="002060"/>
                </a:solidFill>
                <a:latin typeface="Segoe UI Light" panose="020B0502040204020203" pitchFamily="34" charset="0"/>
                <a:cs typeface="Segoe UI Light" panose="020B0502040204020203" pitchFamily="34" charset="0"/>
              </a:rPr>
              <a:t>Open source </a:t>
            </a:r>
            <a:br>
              <a:rPr lang="en-US" sz="3137" dirty="0">
                <a:solidFill>
                  <a:srgbClr val="002060"/>
                </a:solidFill>
                <a:latin typeface="Segoe UI Light" panose="020B0502040204020203" pitchFamily="34" charset="0"/>
                <a:cs typeface="Segoe UI Light" panose="020B0502040204020203" pitchFamily="34" charset="0"/>
              </a:rPr>
            </a:br>
            <a:r>
              <a:rPr lang="en-US" sz="3137" dirty="0">
                <a:solidFill>
                  <a:srgbClr val="002060"/>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8695" y="1607375"/>
            <a:ext cx="4534023" cy="61552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882"/>
              </a:spcBef>
              <a:spcAft>
                <a:spcPts val="3431"/>
              </a:spcAft>
              <a:buNone/>
            </a:pPr>
            <a:r>
              <a:rPr lang="en-US" sz="3137" dirty="0">
                <a:solidFill>
                  <a:srgbClr val="002060"/>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8695" y="2591367"/>
            <a:ext cx="4534023" cy="105000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882"/>
              </a:spcBef>
              <a:spcAft>
                <a:spcPts val="2353"/>
              </a:spcAft>
              <a:buNone/>
            </a:pPr>
            <a:r>
              <a:rPr lang="en-US" sz="3137" dirty="0">
                <a:solidFill>
                  <a:srgbClr val="002060"/>
                </a:solidFill>
                <a:latin typeface="Segoe UI Light" panose="020B0502040204020203" pitchFamily="34" charset="0"/>
                <a:cs typeface="Segoe UI Light" panose="020B0502040204020203" pitchFamily="34" charset="0"/>
              </a:rPr>
              <a:t>Choose your editors </a:t>
            </a:r>
            <a:br>
              <a:rPr lang="en-US" sz="3137" dirty="0">
                <a:solidFill>
                  <a:srgbClr val="002060"/>
                </a:solidFill>
                <a:latin typeface="Segoe UI Light" panose="020B0502040204020203" pitchFamily="34" charset="0"/>
                <a:cs typeface="Segoe UI Light" panose="020B0502040204020203" pitchFamily="34" charset="0"/>
              </a:rPr>
            </a:br>
            <a:r>
              <a:rPr lang="en-US" sz="3137" dirty="0">
                <a:solidFill>
                  <a:srgbClr val="002060"/>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8695" y="4019133"/>
            <a:ext cx="4534023" cy="61552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961"/>
              </a:spcBef>
              <a:spcAft>
                <a:spcPts val="2941"/>
              </a:spcAft>
              <a:buNone/>
            </a:pPr>
            <a:r>
              <a:rPr lang="en-US" sz="3137" dirty="0">
                <a:solidFill>
                  <a:srgbClr val="002060"/>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8695" y="5154344"/>
            <a:ext cx="4534023" cy="61552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961"/>
              </a:spcBef>
              <a:spcAft>
                <a:spcPts val="2941"/>
              </a:spcAft>
              <a:buNone/>
            </a:pPr>
            <a:r>
              <a:rPr lang="en-US" sz="3137" dirty="0">
                <a:solidFill>
                  <a:srgbClr val="002060"/>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246" y="4055074"/>
            <a:ext cx="715259" cy="454420"/>
          </a:xfrm>
          <a:prstGeom prst="rect">
            <a:avLst/>
          </a:prstGeom>
        </p:spPr>
        <p:txBody>
          <a:bodyPr wrap="none">
            <a:spAutoFit/>
          </a:bodyPr>
          <a:lstStyle/>
          <a:p>
            <a:pPr algn="ctr" defTabSz="914192">
              <a:defRPr/>
            </a:pPr>
            <a:r>
              <a:rPr lang="en-US" sz="2353" dirty="0">
                <a:solidFill>
                  <a:schemeClr val="bg1"/>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21298" y="3869897"/>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745" dirty="0" err="1">
              <a:solidFill>
                <a:srgbClr val="002060"/>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1882" y="3935138"/>
            <a:ext cx="652970" cy="638876"/>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96178">
                  <a:defRPr/>
                </a:pPr>
                <a:endParaRPr lang="en-US" sz="1961" kern="0">
                  <a:solidFill>
                    <a:srgbClr val="002060"/>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96178">
                  <a:defRPr/>
                </a:pPr>
                <a:endParaRPr lang="en-US" sz="1961" kern="0">
                  <a:solidFill>
                    <a:srgbClr val="002060"/>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21298" y="5042796"/>
            <a:ext cx="833675" cy="833451"/>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745" dirty="0" err="1">
              <a:solidFill>
                <a:srgbClr val="002060"/>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10708" y="5208667"/>
            <a:ext cx="407047" cy="452060"/>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rgbClr val="002060"/>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rgbClr val="002060"/>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8439" y="5392262"/>
            <a:ext cx="164968"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4979" y="5467745"/>
            <a:ext cx="163411"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8439" y="5544781"/>
            <a:ext cx="164968"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b="19988"/>
          <a:stretch/>
        </p:blipFill>
        <p:spPr>
          <a:xfrm>
            <a:off x="2722715" y="479425"/>
            <a:ext cx="6429344" cy="4536938"/>
          </a:xfrm>
          <a:prstGeom prst="rect">
            <a:avLst/>
          </a:prstGeom>
        </p:spPr>
      </p:pic>
      <p:sp>
        <p:nvSpPr>
          <p:cNvPr id="6" name="TextBox 5"/>
          <p:cNvSpPr txBox="1"/>
          <p:nvPr/>
        </p:nvSpPr>
        <p:spPr>
          <a:xfrm>
            <a:off x="3938957" y="5264659"/>
            <a:ext cx="4140622" cy="144655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002060"/>
                </a:solidFill>
                <a:latin typeface="+mj-lt"/>
              </a:rPr>
              <a:t>ASP.NET Core 1.15 Million RPS</a:t>
            </a:r>
          </a:p>
          <a:p>
            <a:pPr algn="ctr">
              <a:lnSpc>
                <a:spcPct val="90000"/>
              </a:lnSpc>
              <a:spcAft>
                <a:spcPts val="600"/>
              </a:spcAft>
            </a:pPr>
            <a:r>
              <a:rPr lang="en-US" sz="2400" dirty="0">
                <a:solidFill>
                  <a:srgbClr val="002060"/>
                </a:solidFill>
                <a:latin typeface="+mj-lt"/>
              </a:rPr>
              <a:t>Ben Adams</a:t>
            </a:r>
          </a:p>
          <a:p>
            <a:pPr algn="ctr">
              <a:lnSpc>
                <a:spcPct val="90000"/>
              </a:lnSpc>
              <a:spcAft>
                <a:spcPts val="600"/>
              </a:spcAft>
            </a:pPr>
            <a:r>
              <a:rPr lang="en-US" sz="2400" dirty="0">
                <a:solidFill>
                  <a:srgbClr val="002060"/>
                </a:solidFill>
                <a:latin typeface="+mj-lt"/>
              </a:rPr>
              <a:t>web.ageofascent.com</a:t>
            </a:r>
          </a:p>
        </p:txBody>
      </p:sp>
    </p:spTree>
    <p:extLst>
      <p:ext uri="{BB962C8B-B14F-4D97-AF65-F5344CB8AC3E}">
        <p14:creationId xmlns:p14="http://schemas.microsoft.com/office/powerpoint/2010/main" val="1688582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bwMode="auto">
          <a:xfrm>
            <a:off x="710474" y="2290210"/>
            <a:ext cx="2596228" cy="2578653"/>
          </a:xfrm>
          <a:prstGeom prst="ellipse">
            <a:avLst/>
          </a:prstGeom>
          <a:solidFill>
            <a:srgbClr val="45586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p:cNvSpPr/>
          <p:nvPr/>
        </p:nvSpPr>
        <p:spPr bwMode="auto">
          <a:xfrm>
            <a:off x="4846638" y="2290209"/>
            <a:ext cx="2596228" cy="2578653"/>
          </a:xfrm>
          <a:prstGeom prst="ellipse">
            <a:avLst/>
          </a:prstGeom>
          <a:solidFill>
            <a:srgbClr val="45586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Oval 15"/>
          <p:cNvSpPr/>
          <p:nvPr/>
        </p:nvSpPr>
        <p:spPr bwMode="auto">
          <a:xfrm>
            <a:off x="8982802" y="2290210"/>
            <a:ext cx="2596228" cy="2578653"/>
          </a:xfrm>
          <a:prstGeom prst="ellipse">
            <a:avLst/>
          </a:prstGeom>
          <a:solidFill>
            <a:srgbClr val="45586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extBox 16"/>
          <p:cNvSpPr txBox="1"/>
          <p:nvPr/>
        </p:nvSpPr>
        <p:spPr>
          <a:xfrm>
            <a:off x="1283042" y="3127103"/>
            <a:ext cx="1528524"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latin typeface="+mj-lt"/>
              </a:rPr>
              <a:t>OSS </a:t>
            </a:r>
          </a:p>
        </p:txBody>
      </p:sp>
      <p:pic>
        <p:nvPicPr>
          <p:cNvPr id="25" name="Picture 6" descr="C:\temp\WinAzure_rgb_Wht_S.png"/>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3371" t="15460" r="80628" b="15496"/>
          <a:stretch/>
        </p:blipFill>
        <p:spPr bwMode="auto">
          <a:xfrm>
            <a:off x="5761038" y="2841864"/>
            <a:ext cx="721381" cy="732638"/>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25"/>
          <p:cNvSpPr>
            <a:spLocks/>
          </p:cNvSpPr>
          <p:nvPr/>
        </p:nvSpPr>
        <p:spPr bwMode="auto">
          <a:xfrm>
            <a:off x="5270708" y="3778022"/>
            <a:ext cx="658136" cy="50788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96178">
              <a:defRPr/>
            </a:pPr>
            <a:endParaRPr lang="en-US" sz="1961" kern="0">
              <a:solidFill>
                <a:srgbClr val="002060"/>
              </a:solidFill>
              <a:latin typeface="Segoe UI Light" panose="020B0502040204020203" pitchFamily="34" charset="0"/>
              <a:cs typeface="Segoe UI Light" panose="020B0502040204020203" pitchFamily="34" charset="0"/>
            </a:endParaRPr>
          </a:p>
        </p:txBody>
      </p:sp>
      <p:pic>
        <p:nvPicPr>
          <p:cNvPr id="27" name="Picture 2" descr="http://files.softicons.com/download/system-icons/windows-8-metro-icons-by-dakirby309/png/512x512/Folders%20&amp;%20OS/Linux.png"/>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21728" y="3574502"/>
            <a:ext cx="903815" cy="887320"/>
          </a:xfrm>
          <a:prstGeom prst="rect">
            <a:avLst/>
          </a:prstGeom>
          <a:noFill/>
          <a:extLst>
            <a:ext uri="{909E8E84-426E-40DD-AFC4-6F175D3DCCD1}">
              <a14:hiddenFill xmlns:a14="http://schemas.microsoft.com/office/drawing/2010/main">
                <a:solidFill>
                  <a:srgbClr val="FFFFFF"/>
                </a:solidFill>
              </a14:hiddenFill>
            </a:ext>
          </a:extLst>
        </p:spPr>
      </p:pic>
      <p:sp>
        <p:nvSpPr>
          <p:cNvPr id="28" name="Freeform 110"/>
          <p:cNvSpPr>
            <a:spLocks noEditPoints="1"/>
          </p:cNvSpPr>
          <p:nvPr/>
        </p:nvSpPr>
        <p:spPr bwMode="black">
          <a:xfrm>
            <a:off x="9753601" y="3127103"/>
            <a:ext cx="1073426" cy="827360"/>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961">
              <a:solidFill>
                <a:srgbClr val="002060"/>
              </a:solidFill>
              <a:latin typeface="Segoe UI Light" panose="020B0502040204020203" pitchFamily="34" charset="0"/>
              <a:cs typeface="Segoe UI Light" panose="020B0502040204020203" pitchFamily="34" charset="0"/>
            </a:endParaRPr>
          </a:p>
        </p:txBody>
      </p:sp>
      <p:sp>
        <p:nvSpPr>
          <p:cNvPr id="29" name="TextBox 28"/>
          <p:cNvSpPr txBox="1"/>
          <p:nvPr/>
        </p:nvSpPr>
        <p:spPr>
          <a:xfrm>
            <a:off x="710474" y="5391824"/>
            <a:ext cx="28300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More Contributors </a:t>
            </a:r>
          </a:p>
        </p:txBody>
      </p:sp>
      <p:sp>
        <p:nvSpPr>
          <p:cNvPr id="30" name="TextBox 29"/>
          <p:cNvSpPr txBox="1"/>
          <p:nvPr/>
        </p:nvSpPr>
        <p:spPr>
          <a:xfrm>
            <a:off x="5185803" y="5321771"/>
            <a:ext cx="19178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More Users </a:t>
            </a:r>
          </a:p>
        </p:txBody>
      </p:sp>
      <p:sp>
        <p:nvSpPr>
          <p:cNvPr id="31" name="TextBox 30"/>
          <p:cNvSpPr txBox="1"/>
          <p:nvPr/>
        </p:nvSpPr>
        <p:spPr>
          <a:xfrm>
            <a:off x="9221708" y="5359717"/>
            <a:ext cx="222266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More Choices </a:t>
            </a:r>
          </a:p>
        </p:txBody>
      </p:sp>
    </p:spTree>
    <p:extLst>
      <p:ext uri="{BB962C8B-B14F-4D97-AF65-F5344CB8AC3E}">
        <p14:creationId xmlns:p14="http://schemas.microsoft.com/office/powerpoint/2010/main" val="401375970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8652" y="291553"/>
            <a:ext cx="4597734" cy="83099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rPr>
              <a:t>It’s all on GitHub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569" y="2899420"/>
            <a:ext cx="2414444" cy="515484"/>
          </a:xfrm>
          <a:prstGeom prst="rect">
            <a:avLst/>
          </a:prstGeom>
        </p:spPr>
      </p:pic>
      <p:sp>
        <p:nvSpPr>
          <p:cNvPr id="7" name="TextBox 6"/>
          <p:cNvSpPr txBox="1"/>
          <p:nvPr/>
        </p:nvSpPr>
        <p:spPr>
          <a:xfrm>
            <a:off x="613569" y="3539007"/>
            <a:ext cx="2258952"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ASP.NET</a:t>
            </a:r>
          </a:p>
        </p:txBody>
      </p:sp>
      <p:sp>
        <p:nvSpPr>
          <p:cNvPr id="8" name="TextBox 7"/>
          <p:cNvSpPr txBox="1"/>
          <p:nvPr/>
        </p:nvSpPr>
        <p:spPr>
          <a:xfrm>
            <a:off x="613569" y="5009591"/>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Github.com/</a:t>
            </a:r>
            <a:r>
              <a:rPr kumimoji="0" lang="en-US" sz="1800" b="0" i="0" u="none" strike="noStrike" kern="0" cap="none" spc="0" normalizeH="0" baseline="0" noProof="0" dirty="0" err="1">
                <a:ln>
                  <a:noFill/>
                </a:ln>
                <a:solidFill>
                  <a:sysClr val="windowText" lastClr="000000"/>
                </a:solidFill>
                <a:effectLst/>
                <a:uLnTx/>
                <a:uFillTx/>
                <a:latin typeface="Segoe UI Light" panose="020B0502040204020203" pitchFamily="34" charset="0"/>
                <a:cs typeface="Segoe UI Light" panose="020B0502040204020203" pitchFamily="34" charset="0"/>
              </a:rPr>
              <a:t>aspnet</a:t>
            </a:r>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6648" y="2365121"/>
            <a:ext cx="2221869" cy="2221869"/>
          </a:xfrm>
          <a:prstGeom prst="rect">
            <a:avLst/>
          </a:prstGeom>
        </p:spPr>
      </p:pic>
      <p:sp>
        <p:nvSpPr>
          <p:cNvPr id="10" name="TextBox 9"/>
          <p:cNvSpPr txBox="1"/>
          <p:nvPr/>
        </p:nvSpPr>
        <p:spPr>
          <a:xfrm>
            <a:off x="7020241" y="5009591"/>
            <a:ext cx="205056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Github.com/</a:t>
            </a:r>
            <a:r>
              <a:rPr kumimoji="0" lang="en-US" sz="1800" b="0" i="0" u="none" strike="noStrike" kern="0" cap="none" spc="0" normalizeH="0" baseline="0" noProof="0" dirty="0" err="1">
                <a:ln>
                  <a:noFill/>
                </a:ln>
                <a:solidFill>
                  <a:sysClr val="windowText" lastClr="000000"/>
                </a:solidFill>
                <a:effectLst/>
                <a:uLnTx/>
                <a:uFillTx/>
                <a:latin typeface="Segoe UI Light" panose="020B0502040204020203" pitchFamily="34" charset="0"/>
                <a:cs typeface="Segoe UI Light" panose="020B0502040204020203" pitchFamily="34" charset="0"/>
              </a:rPr>
              <a:t>fsharp</a:t>
            </a:r>
            <a:r>
              <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 </a:t>
            </a:r>
          </a:p>
        </p:txBody>
      </p:sp>
      <p:sp>
        <p:nvSpPr>
          <p:cNvPr id="11" name="TextBox 10"/>
          <p:cNvSpPr txBox="1"/>
          <p:nvPr/>
        </p:nvSpPr>
        <p:spPr>
          <a:xfrm>
            <a:off x="3848020" y="5009591"/>
            <a:ext cx="202811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Github.com/</a:t>
            </a:r>
            <a:r>
              <a:rPr kumimoji="0" lang="en-US" sz="1800" b="0" i="0" u="none" strike="noStrike" kern="0" cap="none" spc="0" normalizeH="0" baseline="0" noProof="0" dirty="0" err="1">
                <a:ln>
                  <a:noFill/>
                </a:ln>
                <a:solidFill>
                  <a:sysClr val="windowText" lastClr="000000"/>
                </a:solidFill>
                <a:effectLst/>
                <a:uLnTx/>
                <a:uFillTx/>
                <a:latin typeface="Segoe UI Light" panose="020B0502040204020203" pitchFamily="34" charset="0"/>
                <a:cs typeface="Segoe UI Light" panose="020B0502040204020203" pitchFamily="34" charset="0"/>
              </a:rPr>
              <a:t>dotnet</a:t>
            </a:r>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139" y="2360860"/>
            <a:ext cx="2439386" cy="2439386"/>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0833" y="2068424"/>
            <a:ext cx="2941167" cy="2941167"/>
          </a:xfrm>
          <a:prstGeom prst="rect">
            <a:avLst/>
          </a:prstGeom>
        </p:spPr>
      </p:pic>
      <p:sp>
        <p:nvSpPr>
          <p:cNvPr id="13" name="TextBox 12"/>
          <p:cNvSpPr txBox="1"/>
          <p:nvPr/>
        </p:nvSpPr>
        <p:spPr>
          <a:xfrm>
            <a:off x="9863527" y="4987271"/>
            <a:ext cx="201850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Open.xamarin.com</a:t>
            </a:r>
          </a:p>
        </p:txBody>
      </p:sp>
    </p:spTree>
    <p:extLst>
      <p:ext uri="{BB962C8B-B14F-4D97-AF65-F5344CB8AC3E}">
        <p14:creationId xmlns:p14="http://schemas.microsoft.com/office/powerpoint/2010/main" val="348365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stretch>
            <a:fillRect/>
          </a:stretch>
        </p:blipFill>
        <p:spPr>
          <a:xfrm>
            <a:off x="-137483" y="1"/>
            <a:ext cx="12466968" cy="6858000"/>
          </a:xfrm>
          <a:prstGeom prst="rect">
            <a:avLst/>
          </a:prstGeom>
        </p:spPr>
      </p:pic>
    </p:spTree>
    <p:extLst>
      <p:ext uri="{BB962C8B-B14F-4D97-AF65-F5344CB8AC3E}">
        <p14:creationId xmlns:p14="http://schemas.microsoft.com/office/powerpoint/2010/main" val="411637961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Get Involved </a:t>
            </a:r>
          </a:p>
        </p:txBody>
      </p:sp>
      <p:sp>
        <p:nvSpPr>
          <p:cNvPr id="5" name="Text Placeholder 4"/>
          <p:cNvSpPr>
            <a:spLocks noGrp="1"/>
          </p:cNvSpPr>
          <p:nvPr>
            <p:ph type="body" idx="1"/>
          </p:nvPr>
        </p:nvSpPr>
        <p:spPr>
          <a:xfrm>
            <a:off x="831850" y="4589463"/>
            <a:ext cx="10515600" cy="517065"/>
          </a:xfrm>
        </p:spPr>
        <p:txBody>
          <a:bodyPr/>
          <a:lstStyle/>
          <a:p>
            <a:endParaRPr lang="en-US" dirty="0">
              <a:solidFill>
                <a:srgbClr val="455862"/>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53003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203003" y="90373"/>
            <a:ext cx="11718109" cy="5371474"/>
            <a:chOff x="203003" y="90373"/>
            <a:chExt cx="11718109" cy="5371474"/>
          </a:xfrm>
        </p:grpSpPr>
        <p:grpSp>
          <p:nvGrpSpPr>
            <p:cNvPr id="91" name="Group 90"/>
            <p:cNvGrpSpPr/>
            <p:nvPr/>
          </p:nvGrpSpPr>
          <p:grpSpPr>
            <a:xfrm>
              <a:off x="270894" y="836341"/>
              <a:ext cx="11650218" cy="4625506"/>
              <a:chOff x="270894" y="836341"/>
              <a:chExt cx="11650218" cy="4625506"/>
            </a:xfrm>
          </p:grpSpPr>
          <p:sp>
            <p:nvSpPr>
              <p:cNvPr id="6" name="Rectangle 5"/>
              <p:cNvSpPr/>
              <p:nvPr/>
            </p:nvSpPr>
            <p:spPr bwMode="auto">
              <a:xfrm>
                <a:off x="3260971" y="836341"/>
                <a:ext cx="8660141"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270894" y="836341"/>
                <a:ext cx="2949343"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Oval 9"/>
            <p:cNvSpPr/>
            <p:nvPr/>
          </p:nvSpPr>
          <p:spPr bwMode="auto">
            <a:xfrm>
              <a:off x="243737" y="93761"/>
              <a:ext cx="1635760" cy="16357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003" y="90373"/>
              <a:ext cx="1634868" cy="1634868"/>
            </a:xfrm>
            <a:prstGeom prst="rect">
              <a:avLst/>
            </a:prstGeom>
          </p:spPr>
        </p:pic>
      </p:grpSp>
      <p:sp>
        <p:nvSpPr>
          <p:cNvPr id="8" name="Rectangle 7"/>
          <p:cNvSpPr/>
          <p:nvPr/>
        </p:nvSpPr>
        <p:spPr>
          <a:xfrm>
            <a:off x="270894" y="3599007"/>
            <a:ext cx="2992107" cy="1198385"/>
          </a:xfrm>
          <a:prstGeom prst="rect">
            <a:avLst/>
          </a:prstGeom>
        </p:spPr>
        <p:txBody>
          <a:bodyPr wrap="square" lIns="179234" tIns="143387" rIns="179234" bIns="152349">
            <a:noAutofit/>
          </a:bodyPr>
          <a:lstStyle/>
          <a:p>
            <a:pPr defTabSz="896006">
              <a:lnSpc>
                <a:spcPct val="90000"/>
              </a:lnSpc>
              <a:spcBef>
                <a:spcPts val="588"/>
              </a:spcBef>
              <a:spcAft>
                <a:spcPts val="588"/>
              </a:spcAft>
            </a:pPr>
            <a:r>
              <a:rPr lang="en-US" sz="2745"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Openness</a:t>
            </a:r>
          </a:p>
          <a:p>
            <a:pPr defTabSz="896006">
              <a:lnSpc>
                <a:spcPct val="90000"/>
              </a:lnSpc>
              <a:spcBef>
                <a:spcPts val="588"/>
              </a:spcBef>
              <a:spcAft>
                <a:spcPts val="588"/>
              </a:spcAft>
            </a:pPr>
            <a:r>
              <a:rPr lang="en-US" sz="2745"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Community</a:t>
            </a:r>
          </a:p>
          <a:p>
            <a:pPr defTabSz="896006">
              <a:lnSpc>
                <a:spcPct val="90000"/>
              </a:lnSpc>
              <a:spcBef>
                <a:spcPts val="588"/>
              </a:spcBef>
              <a:spcAft>
                <a:spcPts val="588"/>
              </a:spcAft>
            </a:pPr>
            <a:r>
              <a:rPr lang="en-US" sz="2745"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Rapid innovation</a:t>
            </a:r>
          </a:p>
        </p:txBody>
      </p:sp>
      <p:sp>
        <p:nvSpPr>
          <p:cNvPr id="9" name="Rectangle 8"/>
          <p:cNvSpPr/>
          <p:nvPr/>
        </p:nvSpPr>
        <p:spPr bwMode="auto">
          <a:xfrm>
            <a:off x="270894" y="5496644"/>
            <a:ext cx="11650218" cy="11581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pPr>
            <a:endParaRPr lang="en-US" sz="1765" dirty="0">
              <a:solidFill>
                <a:srgbClr val="FFFFFF"/>
              </a:solidFill>
              <a:latin typeface="Segoe UI" panose="020B0502040204020203" pitchFamily="34" charset="0"/>
              <a:cs typeface="Segoe UI" panose="020B0502040204020203" pitchFamily="34" charset="0"/>
            </a:endParaRPr>
          </a:p>
        </p:txBody>
      </p:sp>
      <p:sp>
        <p:nvSpPr>
          <p:cNvPr id="12" name="Rectangle 11"/>
          <p:cNvSpPr/>
          <p:nvPr/>
        </p:nvSpPr>
        <p:spPr>
          <a:xfrm>
            <a:off x="3677591" y="1772323"/>
            <a:ext cx="1606530" cy="273023"/>
          </a:xfrm>
          <a:prstGeom prst="rect">
            <a:avLst/>
          </a:prstGeom>
        </p:spPr>
        <p:txBody>
          <a:bodyPr wrap="none">
            <a:spAutoFit/>
          </a:bodyPr>
          <a:lstStyle/>
          <a:p>
            <a:pPr defTabSz="914016"/>
            <a:r>
              <a:rPr lang="en-US" sz="1174" dirty="0">
                <a:solidFill>
                  <a:srgbClr val="FFFFFF"/>
                </a:solidFill>
                <a:latin typeface="Segoe UI" panose="020B0502040204020203" pitchFamily="34" charset="0"/>
                <a:cs typeface="Segoe UI" panose="020B0502040204020203" pitchFamily="34" charset="0"/>
              </a:rPr>
              <a:t>.NET SDK for Hadoop</a:t>
            </a:r>
          </a:p>
        </p:txBody>
      </p:sp>
      <p:sp>
        <p:nvSpPr>
          <p:cNvPr id="13" name="Rectangle 12"/>
          <p:cNvSpPr/>
          <p:nvPr/>
        </p:nvSpPr>
        <p:spPr>
          <a:xfrm>
            <a:off x="3335622" y="934205"/>
            <a:ext cx="4653838" cy="454420"/>
          </a:xfrm>
          <a:prstGeom prst="rect">
            <a:avLst/>
          </a:prstGeom>
        </p:spPr>
        <p:txBody>
          <a:bodyPr wrap="none">
            <a:spAutoFit/>
          </a:bodyPr>
          <a:lstStyle/>
          <a:p>
            <a:pPr defTabSz="914016"/>
            <a:r>
              <a:rPr lang="en-US" sz="2353" dirty="0">
                <a:solidFill>
                  <a:srgbClr val="FFFFFF"/>
                </a:solidFill>
                <a:latin typeface="Segoe UI" panose="020B0502040204020203" pitchFamily="34" charset="0"/>
                <a:cs typeface="Segoe UI" panose="020B0502040204020203" pitchFamily="34" charset="0"/>
              </a:rPr>
              <a:t>.NET Compiler Platform ("Roslyn")</a:t>
            </a:r>
          </a:p>
        </p:txBody>
      </p:sp>
      <p:sp>
        <p:nvSpPr>
          <p:cNvPr id="15" name="Rectangle 14"/>
          <p:cNvSpPr/>
          <p:nvPr/>
        </p:nvSpPr>
        <p:spPr>
          <a:xfrm>
            <a:off x="3445058" y="2016507"/>
            <a:ext cx="2686633" cy="394082"/>
          </a:xfrm>
          <a:prstGeom prst="rect">
            <a:avLst/>
          </a:prstGeom>
        </p:spPr>
        <p:txBody>
          <a:bodyPr wrap="none">
            <a:spAutoFit/>
          </a:bodyPr>
          <a:lstStyle/>
          <a:p>
            <a:pPr defTabSz="914016"/>
            <a:r>
              <a:rPr lang="en-US" sz="1961" dirty="0">
                <a:solidFill>
                  <a:srgbClr val="FFFFFF"/>
                </a:solidFill>
                <a:latin typeface="Segoe UI" panose="020B0502040204020203" pitchFamily="34" charset="0"/>
                <a:cs typeface="Segoe UI" panose="020B0502040204020203" pitchFamily="34" charset="0"/>
              </a:rPr>
              <a:t>.NET Micro Framework</a:t>
            </a:r>
          </a:p>
        </p:txBody>
      </p:sp>
      <p:sp>
        <p:nvSpPr>
          <p:cNvPr id="16" name="Rectangle 15"/>
          <p:cNvSpPr/>
          <p:nvPr/>
        </p:nvSpPr>
        <p:spPr>
          <a:xfrm>
            <a:off x="3799623" y="1320384"/>
            <a:ext cx="2324144" cy="523071"/>
          </a:xfrm>
          <a:prstGeom prst="rect">
            <a:avLst/>
          </a:prstGeom>
        </p:spPr>
        <p:txBody>
          <a:bodyPr wrap="none">
            <a:spAutoFit/>
          </a:bodyPr>
          <a:lstStyle/>
          <a:p>
            <a:pPr defTabSz="914016"/>
            <a:r>
              <a:rPr lang="en-US" sz="2745" dirty="0">
                <a:solidFill>
                  <a:srgbClr val="FFFFFF"/>
                </a:solidFill>
                <a:latin typeface="Segoe UI" panose="020B0502040204020203" pitchFamily="34" charset="0"/>
                <a:cs typeface="Segoe UI" panose="020B0502040204020203" pitchFamily="34" charset="0"/>
              </a:rPr>
              <a:t>ASP.NET MVC</a:t>
            </a:r>
          </a:p>
        </p:txBody>
      </p:sp>
      <p:sp>
        <p:nvSpPr>
          <p:cNvPr id="17" name="Rectangle 16"/>
          <p:cNvSpPr/>
          <p:nvPr/>
        </p:nvSpPr>
        <p:spPr>
          <a:xfrm>
            <a:off x="7148273" y="4581633"/>
            <a:ext cx="2531783" cy="461665"/>
          </a:xfrm>
          <a:prstGeom prst="rect">
            <a:avLst/>
          </a:prstGeom>
        </p:spPr>
        <p:txBody>
          <a:bodyPr wrap="none">
            <a:spAutoFit/>
          </a:bodyPr>
          <a:lstStyle/>
          <a:p>
            <a:pPr defTabSz="914016"/>
            <a:r>
              <a:rPr lang="en-US" sz="2400" dirty="0">
                <a:solidFill>
                  <a:srgbClr val="FFFFFF"/>
                </a:solidFill>
                <a:latin typeface="Segoe UI" panose="020B0502040204020203" pitchFamily="34" charset="0"/>
                <a:cs typeface="Segoe UI" panose="020B0502040204020203" pitchFamily="34" charset="0"/>
              </a:rPr>
              <a:t>ASP.NET Web API</a:t>
            </a:r>
          </a:p>
        </p:txBody>
      </p:sp>
      <p:sp>
        <p:nvSpPr>
          <p:cNvPr id="18" name="Rectangle 17"/>
          <p:cNvSpPr/>
          <p:nvPr/>
        </p:nvSpPr>
        <p:spPr>
          <a:xfrm>
            <a:off x="5440965" y="3312873"/>
            <a:ext cx="2082031" cy="353843"/>
          </a:xfrm>
          <a:prstGeom prst="rect">
            <a:avLst/>
          </a:prstGeom>
        </p:spPr>
        <p:txBody>
          <a:bodyPr wrap="none">
            <a:spAutoFit/>
          </a:bodyPr>
          <a:lstStyle/>
          <a:p>
            <a:pPr defTabSz="914016"/>
            <a:r>
              <a:rPr lang="en-US" sz="1667" dirty="0">
                <a:solidFill>
                  <a:srgbClr val="FFFFFF"/>
                </a:solidFill>
                <a:latin typeface="Segoe UI" panose="020B0502040204020203" pitchFamily="34" charset="0"/>
                <a:cs typeface="Segoe UI" panose="020B0502040204020203" pitchFamily="34" charset="0"/>
              </a:rPr>
              <a:t>ASP.NET Web Pages</a:t>
            </a:r>
          </a:p>
        </p:txBody>
      </p:sp>
      <p:sp>
        <p:nvSpPr>
          <p:cNvPr id="19" name="Rectangle 18"/>
          <p:cNvSpPr/>
          <p:nvPr/>
        </p:nvSpPr>
        <p:spPr>
          <a:xfrm>
            <a:off x="3510027" y="3459360"/>
            <a:ext cx="2015039" cy="400110"/>
          </a:xfrm>
          <a:prstGeom prst="rect">
            <a:avLst/>
          </a:prstGeom>
        </p:spPr>
        <p:txBody>
          <a:bodyPr wrap="none">
            <a:spAutoFit/>
          </a:bodyPr>
          <a:lstStyle/>
          <a:p>
            <a:pPr defTabSz="914016"/>
            <a:r>
              <a:rPr lang="en-US" sz="2000" dirty="0">
                <a:solidFill>
                  <a:srgbClr val="FFFFFF"/>
                </a:solidFill>
                <a:latin typeface="Segoe UI" panose="020B0502040204020203" pitchFamily="34" charset="0"/>
                <a:cs typeface="Segoe UI" panose="020B0502040204020203" pitchFamily="34" charset="0"/>
              </a:rPr>
              <a:t>ASP.NET SignalR</a:t>
            </a:r>
          </a:p>
        </p:txBody>
      </p:sp>
      <p:sp>
        <p:nvSpPr>
          <p:cNvPr id="20" name="Rectangle 19"/>
          <p:cNvSpPr/>
          <p:nvPr/>
        </p:nvSpPr>
        <p:spPr>
          <a:xfrm>
            <a:off x="7999406" y="1019358"/>
            <a:ext cx="1746512" cy="307413"/>
          </a:xfrm>
          <a:prstGeom prst="rect">
            <a:avLst/>
          </a:prstGeom>
        </p:spPr>
        <p:txBody>
          <a:bodyPr wrap="none">
            <a:spAutoFit/>
          </a:bodyPr>
          <a:lstStyle/>
          <a:p>
            <a:pPr defTabSz="914016"/>
            <a:r>
              <a:rPr lang="en-US" sz="1370" dirty="0">
                <a:solidFill>
                  <a:srgbClr val="FFFFFF"/>
                </a:solidFill>
                <a:latin typeface="Segoe UI" panose="020B0502040204020203" pitchFamily="34" charset="0"/>
                <a:cs typeface="Segoe UI" panose="020B0502040204020203" pitchFamily="34" charset="0"/>
              </a:rPr>
              <a:t>MVVM Light Toolkit</a:t>
            </a:r>
          </a:p>
        </p:txBody>
      </p:sp>
      <p:sp>
        <p:nvSpPr>
          <p:cNvPr id="21" name="Rectangle 20"/>
          <p:cNvSpPr/>
          <p:nvPr/>
        </p:nvSpPr>
        <p:spPr>
          <a:xfrm>
            <a:off x="9331904" y="1685755"/>
            <a:ext cx="1710020" cy="514756"/>
          </a:xfrm>
          <a:prstGeom prst="rect">
            <a:avLst/>
          </a:prstGeom>
        </p:spPr>
        <p:txBody>
          <a:bodyPr wrap="none">
            <a:spAutoFit/>
          </a:bodyPr>
          <a:lstStyle/>
          <a:p>
            <a:pPr defTabSz="914016"/>
            <a:r>
              <a:rPr lang="en-US" sz="2745" dirty="0">
                <a:solidFill>
                  <a:srgbClr val="FFFFFF"/>
                </a:solidFill>
                <a:latin typeface="Segoe UI" panose="020B0502040204020203" pitchFamily="34" charset="0"/>
                <a:cs typeface="Segoe UI" panose="020B0502040204020203" pitchFamily="34" charset="0"/>
              </a:rPr>
              <a:t>.NET Core</a:t>
            </a:r>
          </a:p>
        </p:txBody>
      </p:sp>
      <p:sp>
        <p:nvSpPr>
          <p:cNvPr id="22" name="Rectangle 21"/>
          <p:cNvSpPr/>
          <p:nvPr/>
        </p:nvSpPr>
        <p:spPr>
          <a:xfrm>
            <a:off x="5541996" y="4856054"/>
            <a:ext cx="886530" cy="343394"/>
          </a:xfrm>
          <a:prstGeom prst="rect">
            <a:avLst/>
          </a:prstGeom>
        </p:spPr>
        <p:txBody>
          <a:bodyPr wrap="none">
            <a:spAutoFit/>
          </a:bodyPr>
          <a:lstStyle/>
          <a:p>
            <a:pPr defTabSz="914016"/>
            <a:r>
              <a:rPr lang="en-US" sz="1600" dirty="0">
                <a:solidFill>
                  <a:srgbClr val="FFFFFF"/>
                </a:solidFill>
                <a:latin typeface="Segoe UI" panose="020B0502040204020203" pitchFamily="34" charset="0"/>
                <a:cs typeface="Segoe UI" panose="020B0502040204020203" pitchFamily="34" charset="0"/>
              </a:rPr>
              <a:t>Orleans</a:t>
            </a:r>
          </a:p>
        </p:txBody>
      </p:sp>
      <p:sp>
        <p:nvSpPr>
          <p:cNvPr id="23" name="Rectangle 22"/>
          <p:cNvSpPr/>
          <p:nvPr/>
        </p:nvSpPr>
        <p:spPr>
          <a:xfrm>
            <a:off x="8184356" y="1566893"/>
            <a:ext cx="470000" cy="273023"/>
          </a:xfrm>
          <a:prstGeom prst="rect">
            <a:avLst/>
          </a:prstGeom>
        </p:spPr>
        <p:txBody>
          <a:bodyPr wrap="none">
            <a:spAutoFit/>
          </a:bodyPr>
          <a:lstStyle/>
          <a:p>
            <a:pPr defTabSz="914016"/>
            <a:r>
              <a:rPr lang="en-US" sz="1174" dirty="0">
                <a:solidFill>
                  <a:srgbClr val="FFFFFF"/>
                </a:solidFill>
                <a:latin typeface="Segoe UI" panose="020B0502040204020203" pitchFamily="34" charset="0"/>
                <a:cs typeface="Segoe UI" panose="020B0502040204020203" pitchFamily="34" charset="0"/>
              </a:rPr>
              <a:t>MEF</a:t>
            </a:r>
          </a:p>
        </p:txBody>
      </p:sp>
      <p:sp>
        <p:nvSpPr>
          <p:cNvPr id="24" name="Rectangle 23"/>
          <p:cNvSpPr/>
          <p:nvPr/>
        </p:nvSpPr>
        <p:spPr>
          <a:xfrm>
            <a:off x="8872750" y="4355340"/>
            <a:ext cx="2855698" cy="307413"/>
          </a:xfrm>
          <a:prstGeom prst="rect">
            <a:avLst/>
          </a:prstGeom>
        </p:spPr>
        <p:txBody>
          <a:bodyPr wrap="none">
            <a:spAutoFit/>
          </a:bodyPr>
          <a:lstStyle/>
          <a:p>
            <a:pPr defTabSz="914016"/>
            <a:r>
              <a:rPr lang="en-US" sz="1370" dirty="0">
                <a:solidFill>
                  <a:srgbClr val="FFFFFF"/>
                </a:solidFill>
                <a:latin typeface="Segoe UI" panose="020B0502040204020203" pitchFamily="34" charset="0"/>
                <a:cs typeface="Segoe UI" panose="020B0502040204020203" pitchFamily="34" charset="0"/>
              </a:rPr>
              <a:t>OWIN Authentication Middleware</a:t>
            </a:r>
          </a:p>
        </p:txBody>
      </p:sp>
      <p:sp>
        <p:nvSpPr>
          <p:cNvPr id="26" name="Rectangle 25"/>
          <p:cNvSpPr/>
          <p:nvPr/>
        </p:nvSpPr>
        <p:spPr>
          <a:xfrm>
            <a:off x="3422343" y="4651446"/>
            <a:ext cx="2292744" cy="523220"/>
          </a:xfrm>
          <a:prstGeom prst="rect">
            <a:avLst/>
          </a:prstGeom>
        </p:spPr>
        <p:txBody>
          <a:bodyPr wrap="none">
            <a:spAutoFit/>
          </a:bodyPr>
          <a:lstStyle/>
          <a:p>
            <a:pPr defTabSz="914016"/>
            <a:r>
              <a:rPr lang="en-US" sz="2800" dirty="0">
                <a:solidFill>
                  <a:srgbClr val="FFFFFF"/>
                </a:solidFill>
                <a:latin typeface="Segoe UI" panose="020B0502040204020203" pitchFamily="34" charset="0"/>
                <a:cs typeface="Segoe UI" panose="020B0502040204020203" pitchFamily="34" charset="0"/>
              </a:rPr>
              <a:t>Orchard CMS</a:t>
            </a:r>
          </a:p>
        </p:txBody>
      </p:sp>
      <p:sp>
        <p:nvSpPr>
          <p:cNvPr id="27" name="Rectangle 26"/>
          <p:cNvSpPr/>
          <p:nvPr/>
        </p:nvSpPr>
        <p:spPr>
          <a:xfrm>
            <a:off x="7440824" y="3421715"/>
            <a:ext cx="2824619" cy="338554"/>
          </a:xfrm>
          <a:prstGeom prst="rect">
            <a:avLst/>
          </a:prstGeom>
        </p:spPr>
        <p:txBody>
          <a:bodyPr wrap="none">
            <a:spAutoFit/>
          </a:bodyPr>
          <a:lstStyle/>
          <a:p>
            <a:pPr defTabSz="914016"/>
            <a:r>
              <a:rPr lang="en-US" sz="1600" dirty="0">
                <a:solidFill>
                  <a:srgbClr val="FFFFFF"/>
                </a:solidFill>
                <a:latin typeface="Segoe UI" panose="020B0502040204020203" pitchFamily="34" charset="0"/>
                <a:cs typeface="Segoe UI" panose="020B0502040204020203" pitchFamily="34" charset="0"/>
              </a:rPr>
              <a:t>Microsoft Azure SDK for .NET</a:t>
            </a:r>
          </a:p>
        </p:txBody>
      </p:sp>
      <p:sp>
        <p:nvSpPr>
          <p:cNvPr id="28" name="Rectangle 27"/>
          <p:cNvSpPr/>
          <p:nvPr/>
        </p:nvSpPr>
        <p:spPr>
          <a:xfrm>
            <a:off x="8966812" y="1356179"/>
            <a:ext cx="2018501" cy="394082"/>
          </a:xfrm>
          <a:prstGeom prst="rect">
            <a:avLst/>
          </a:prstGeom>
        </p:spPr>
        <p:txBody>
          <a:bodyPr wrap="none">
            <a:spAutoFit/>
          </a:bodyPr>
          <a:lstStyle/>
          <a:p>
            <a:pPr defTabSz="914016"/>
            <a:r>
              <a:rPr lang="en-US" sz="1961" dirty="0" err="1">
                <a:solidFill>
                  <a:srgbClr val="FFFFFF"/>
                </a:solidFill>
                <a:latin typeface="Segoe UI" panose="020B0502040204020203" pitchFamily="34" charset="0"/>
                <a:cs typeface="Segoe UI" panose="020B0502040204020203" pitchFamily="34" charset="0"/>
              </a:rPr>
              <a:t>IdentityManager</a:t>
            </a:r>
            <a:endParaRPr lang="en-US" sz="1961" dirty="0">
              <a:solidFill>
                <a:srgbClr val="FFFFFF"/>
              </a:solidFill>
              <a:latin typeface="Segoe UI" panose="020B0502040204020203" pitchFamily="34" charset="0"/>
              <a:cs typeface="Segoe UI" panose="020B0502040204020203" pitchFamily="34" charset="0"/>
            </a:endParaRPr>
          </a:p>
        </p:txBody>
      </p:sp>
      <p:sp>
        <p:nvSpPr>
          <p:cNvPr id="30" name="Rectangle 29"/>
          <p:cNvSpPr/>
          <p:nvPr/>
        </p:nvSpPr>
        <p:spPr>
          <a:xfrm>
            <a:off x="3404324" y="2311374"/>
            <a:ext cx="1291975" cy="461534"/>
          </a:xfrm>
          <a:prstGeom prst="rect">
            <a:avLst/>
          </a:prstGeom>
        </p:spPr>
        <p:txBody>
          <a:bodyPr wrap="none">
            <a:spAutoFit/>
          </a:bodyPr>
          <a:lstStyle/>
          <a:p>
            <a:pPr defTabSz="914016"/>
            <a:r>
              <a:rPr lang="en-US" sz="2353" dirty="0">
                <a:solidFill>
                  <a:srgbClr val="FFFFFF"/>
                </a:solidFill>
                <a:latin typeface="Segoe UI" panose="020B0502040204020203" pitchFamily="34" charset="0"/>
                <a:cs typeface="Segoe UI" panose="020B0502040204020203" pitchFamily="34" charset="0"/>
              </a:rPr>
              <a:t>Mimekit</a:t>
            </a:r>
          </a:p>
        </p:txBody>
      </p:sp>
      <p:sp>
        <p:nvSpPr>
          <p:cNvPr id="31" name="Rectangle 30"/>
          <p:cNvSpPr/>
          <p:nvPr/>
        </p:nvSpPr>
        <p:spPr>
          <a:xfrm>
            <a:off x="9724055" y="2197618"/>
            <a:ext cx="2021133" cy="461534"/>
          </a:xfrm>
          <a:prstGeom prst="rect">
            <a:avLst/>
          </a:prstGeom>
        </p:spPr>
        <p:txBody>
          <a:bodyPr wrap="none">
            <a:spAutoFit/>
          </a:bodyPr>
          <a:lstStyle/>
          <a:p>
            <a:pPr defTabSz="914016"/>
            <a:r>
              <a:rPr lang="en-US" sz="2353" dirty="0">
                <a:solidFill>
                  <a:srgbClr val="FFFFFF"/>
                </a:solidFill>
                <a:latin typeface="Segoe UI" panose="020B0502040204020203" pitchFamily="34" charset="0"/>
                <a:cs typeface="Segoe UI" panose="020B0502040204020203" pitchFamily="34" charset="0"/>
              </a:rPr>
              <a:t>Xamarin.Auth</a:t>
            </a:r>
          </a:p>
        </p:txBody>
      </p:sp>
      <p:sp>
        <p:nvSpPr>
          <p:cNvPr id="33" name="Rectangle 32"/>
          <p:cNvSpPr/>
          <p:nvPr/>
        </p:nvSpPr>
        <p:spPr>
          <a:xfrm>
            <a:off x="9558343" y="3136420"/>
            <a:ext cx="2285626" cy="333489"/>
          </a:xfrm>
          <a:prstGeom prst="rect">
            <a:avLst/>
          </a:prstGeom>
        </p:spPr>
        <p:txBody>
          <a:bodyPr wrap="none">
            <a:spAutoFit/>
          </a:bodyPr>
          <a:lstStyle/>
          <a:p>
            <a:pPr defTabSz="914016"/>
            <a:r>
              <a:rPr lang="en-US" sz="1567" dirty="0" err="1">
                <a:solidFill>
                  <a:srgbClr val="FFFFFF"/>
                </a:solidFill>
                <a:latin typeface="Segoe UI" panose="020B0502040204020203" pitchFamily="34" charset="0"/>
                <a:cs typeface="Segoe UI" panose="020B0502040204020203" pitchFamily="34" charset="0"/>
              </a:rPr>
              <a:t>Couchbase</a:t>
            </a:r>
            <a:r>
              <a:rPr lang="en-US" sz="1567" dirty="0">
                <a:solidFill>
                  <a:srgbClr val="FFFFFF"/>
                </a:solidFill>
                <a:latin typeface="Segoe UI" panose="020B0502040204020203" pitchFamily="34" charset="0"/>
                <a:cs typeface="Segoe UI" panose="020B0502040204020203" pitchFamily="34" charset="0"/>
              </a:rPr>
              <a:t> Lite for .NET</a:t>
            </a:r>
          </a:p>
        </p:txBody>
      </p:sp>
      <p:sp>
        <p:nvSpPr>
          <p:cNvPr id="36" name="Rectangle 35"/>
          <p:cNvSpPr/>
          <p:nvPr/>
        </p:nvSpPr>
        <p:spPr>
          <a:xfrm>
            <a:off x="7504370" y="2183169"/>
            <a:ext cx="1099669" cy="461534"/>
          </a:xfrm>
          <a:prstGeom prst="rect">
            <a:avLst/>
          </a:prstGeom>
        </p:spPr>
        <p:txBody>
          <a:bodyPr wrap="none">
            <a:spAutoFit/>
          </a:bodyPr>
          <a:lstStyle/>
          <a:p>
            <a:pPr defTabSz="914016"/>
            <a:r>
              <a:rPr lang="en-US" sz="2353" dirty="0">
                <a:solidFill>
                  <a:srgbClr val="FFFFFF"/>
                </a:solidFill>
                <a:latin typeface="Segoe UI" panose="020B0502040204020203" pitchFamily="34" charset="0"/>
                <a:cs typeface="Segoe UI" panose="020B0502040204020203" pitchFamily="34" charset="0"/>
              </a:rPr>
              <a:t>Mailkit</a:t>
            </a:r>
          </a:p>
        </p:txBody>
      </p:sp>
      <p:sp>
        <p:nvSpPr>
          <p:cNvPr id="38" name="Rectangle 37"/>
          <p:cNvSpPr/>
          <p:nvPr/>
        </p:nvSpPr>
        <p:spPr>
          <a:xfrm>
            <a:off x="6006329" y="1621810"/>
            <a:ext cx="2305183" cy="523220"/>
          </a:xfrm>
          <a:prstGeom prst="rect">
            <a:avLst/>
          </a:prstGeom>
        </p:spPr>
        <p:txBody>
          <a:bodyPr wrap="none">
            <a:spAutoFit/>
          </a:bodyPr>
          <a:lstStyle/>
          <a:p>
            <a:pPr defTabSz="914016"/>
            <a:r>
              <a:rPr lang="en-US" sz="2800" dirty="0">
                <a:solidFill>
                  <a:srgbClr val="FFFFFF"/>
                </a:solidFill>
                <a:latin typeface="Segoe UI" panose="020B0502040204020203" pitchFamily="34" charset="0"/>
                <a:cs typeface="Segoe UI" panose="020B0502040204020203" pitchFamily="34" charset="0"/>
              </a:rPr>
              <a:t>ASP.NET Core</a:t>
            </a:r>
          </a:p>
        </p:txBody>
      </p:sp>
      <p:sp>
        <p:nvSpPr>
          <p:cNvPr id="39" name="Rectangle 38"/>
          <p:cNvSpPr/>
          <p:nvPr/>
        </p:nvSpPr>
        <p:spPr>
          <a:xfrm>
            <a:off x="8650058" y="5011966"/>
            <a:ext cx="2915478" cy="369332"/>
          </a:xfrm>
          <a:prstGeom prst="rect">
            <a:avLst/>
          </a:prstGeom>
        </p:spPr>
        <p:txBody>
          <a:bodyPr wrap="none">
            <a:spAutoFit/>
          </a:bodyPr>
          <a:lstStyle/>
          <a:p>
            <a:pPr defTabSz="914016"/>
            <a:r>
              <a:rPr lang="en-US" dirty="0">
                <a:solidFill>
                  <a:srgbClr val="FFFFFF"/>
                </a:solidFill>
                <a:latin typeface="Segoe UI" panose="020B0502040204020203" pitchFamily="34" charset="0"/>
                <a:cs typeface="Segoe UI" panose="020B0502040204020203" pitchFamily="34" charset="0"/>
              </a:rPr>
              <a:t>Salesforce Toolkits for .NET</a:t>
            </a:r>
          </a:p>
        </p:txBody>
      </p:sp>
      <p:sp>
        <p:nvSpPr>
          <p:cNvPr id="40" name="Rectangle 39"/>
          <p:cNvSpPr/>
          <p:nvPr/>
        </p:nvSpPr>
        <p:spPr>
          <a:xfrm>
            <a:off x="6439521" y="2840894"/>
            <a:ext cx="1361270" cy="584775"/>
          </a:xfrm>
          <a:prstGeom prst="rect">
            <a:avLst/>
          </a:prstGeom>
        </p:spPr>
        <p:txBody>
          <a:bodyPr wrap="none">
            <a:spAutoFit/>
          </a:bodyPr>
          <a:lstStyle/>
          <a:p>
            <a:pPr defTabSz="914016"/>
            <a:r>
              <a:rPr lang="en-US" sz="3200" dirty="0">
                <a:solidFill>
                  <a:srgbClr val="FFFFFF"/>
                </a:solidFill>
                <a:latin typeface="Segoe UI" panose="020B0502040204020203" pitchFamily="34" charset="0"/>
                <a:cs typeface="Segoe UI" panose="020B0502040204020203" pitchFamily="34" charset="0"/>
              </a:rPr>
              <a:t>NuGet</a:t>
            </a:r>
          </a:p>
        </p:txBody>
      </p:sp>
      <p:sp>
        <p:nvSpPr>
          <p:cNvPr id="41" name="Rectangle 40"/>
          <p:cNvSpPr/>
          <p:nvPr/>
        </p:nvSpPr>
        <p:spPr>
          <a:xfrm>
            <a:off x="8115847" y="1940211"/>
            <a:ext cx="1149674" cy="574644"/>
          </a:xfrm>
          <a:prstGeom prst="rect">
            <a:avLst/>
          </a:prstGeom>
        </p:spPr>
        <p:txBody>
          <a:bodyPr wrap="none">
            <a:spAutoFit/>
          </a:bodyPr>
          <a:lstStyle/>
          <a:p>
            <a:pPr defTabSz="914016"/>
            <a:r>
              <a:rPr lang="en-US" sz="1567" dirty="0">
                <a:solidFill>
                  <a:srgbClr val="FFFFFF"/>
                </a:solidFill>
                <a:latin typeface="Segoe UI" panose="020B0502040204020203" pitchFamily="34" charset="0"/>
                <a:cs typeface="Segoe UI" panose="020B0502040204020203" pitchFamily="34" charset="0"/>
              </a:rPr>
              <a:t>Kudu</a:t>
            </a:r>
          </a:p>
          <a:p>
            <a:pPr defTabSz="914016"/>
            <a:r>
              <a:rPr lang="en-US" sz="1567" dirty="0">
                <a:solidFill>
                  <a:srgbClr val="FFFFFF"/>
                </a:solidFill>
                <a:latin typeface="Segoe UI" panose="020B0502040204020203" pitchFamily="34" charset="0"/>
                <a:cs typeface="Segoe UI" panose="020B0502040204020203" pitchFamily="34" charset="0"/>
              </a:rPr>
              <a:t>          Cecil</a:t>
            </a:r>
          </a:p>
        </p:txBody>
      </p:sp>
      <p:sp>
        <p:nvSpPr>
          <p:cNvPr id="42" name="Rectangle 41"/>
          <p:cNvSpPr/>
          <p:nvPr/>
        </p:nvSpPr>
        <p:spPr>
          <a:xfrm>
            <a:off x="10533129" y="1002451"/>
            <a:ext cx="1139895" cy="406208"/>
          </a:xfrm>
          <a:prstGeom prst="rect">
            <a:avLst/>
          </a:prstGeom>
        </p:spPr>
        <p:txBody>
          <a:bodyPr wrap="none">
            <a:spAutoFit/>
          </a:bodyPr>
          <a:lstStyle/>
          <a:p>
            <a:pPr defTabSz="914016"/>
            <a:r>
              <a:rPr lang="en-US" sz="2000" dirty="0" err="1">
                <a:solidFill>
                  <a:srgbClr val="FFFFFF"/>
                </a:solidFill>
                <a:latin typeface="Segoe UI" panose="020B0502040204020203" pitchFamily="34" charset="0"/>
                <a:cs typeface="Segoe UI" panose="020B0502040204020203" pitchFamily="34" charset="0"/>
              </a:rPr>
              <a:t>MSBuild</a:t>
            </a:r>
            <a:endParaRPr lang="en-US" sz="2000" dirty="0">
              <a:solidFill>
                <a:srgbClr val="FFFFFF"/>
              </a:solidFill>
              <a:latin typeface="Segoe UI" panose="020B0502040204020203" pitchFamily="34" charset="0"/>
              <a:cs typeface="Segoe UI" panose="020B0502040204020203" pitchFamily="34" charset="0"/>
            </a:endParaRPr>
          </a:p>
        </p:txBody>
      </p:sp>
      <p:sp>
        <p:nvSpPr>
          <p:cNvPr id="43" name="Rectangle 42"/>
          <p:cNvSpPr/>
          <p:nvPr/>
        </p:nvSpPr>
        <p:spPr>
          <a:xfrm>
            <a:off x="6093086" y="3611673"/>
            <a:ext cx="635008" cy="331585"/>
          </a:xfrm>
          <a:prstGeom prst="rect">
            <a:avLst/>
          </a:prstGeom>
        </p:spPr>
        <p:txBody>
          <a:bodyPr wrap="none">
            <a:spAutoFit/>
          </a:bodyPr>
          <a:lstStyle/>
          <a:p>
            <a:pPr defTabSz="914016"/>
            <a:r>
              <a:rPr lang="en-US" sz="1567" dirty="0">
                <a:solidFill>
                  <a:srgbClr val="FFFFFF"/>
                </a:solidFill>
                <a:latin typeface="Segoe UI" panose="020B0502040204020203" pitchFamily="34" charset="0"/>
                <a:cs typeface="Segoe UI" panose="020B0502040204020203" pitchFamily="34" charset="0"/>
              </a:rPr>
              <a:t>LLILC</a:t>
            </a:r>
          </a:p>
        </p:txBody>
      </p:sp>
      <p:sp>
        <p:nvSpPr>
          <p:cNvPr id="44" name="Rectangle 43"/>
          <p:cNvSpPr/>
          <p:nvPr/>
        </p:nvSpPr>
        <p:spPr>
          <a:xfrm>
            <a:off x="6503174" y="5068044"/>
            <a:ext cx="673582" cy="333489"/>
          </a:xfrm>
          <a:prstGeom prst="rect">
            <a:avLst/>
          </a:prstGeom>
        </p:spPr>
        <p:txBody>
          <a:bodyPr wrap="none">
            <a:spAutoFit/>
          </a:bodyPr>
          <a:lstStyle/>
          <a:p>
            <a:pPr defTabSz="914016"/>
            <a:r>
              <a:rPr lang="en-US" sz="1567" dirty="0">
                <a:solidFill>
                  <a:srgbClr val="FFFFFF"/>
                </a:solidFill>
                <a:latin typeface="Segoe UI" panose="020B0502040204020203" pitchFamily="34" charset="0"/>
                <a:cs typeface="Segoe UI" panose="020B0502040204020203" pitchFamily="34" charset="0"/>
              </a:rPr>
              <a:t>Prism</a:t>
            </a:r>
          </a:p>
        </p:txBody>
      </p:sp>
      <p:sp>
        <p:nvSpPr>
          <p:cNvPr id="45" name="Rectangle 44"/>
          <p:cNvSpPr/>
          <p:nvPr/>
        </p:nvSpPr>
        <p:spPr>
          <a:xfrm>
            <a:off x="3308651" y="2986736"/>
            <a:ext cx="3119124" cy="461665"/>
          </a:xfrm>
          <a:prstGeom prst="rect">
            <a:avLst/>
          </a:prstGeom>
        </p:spPr>
        <p:txBody>
          <a:bodyPr wrap="none">
            <a:spAutoFit/>
          </a:bodyPr>
          <a:lstStyle/>
          <a:p>
            <a:pPr defTabSz="914016"/>
            <a:r>
              <a:rPr lang="en-US" sz="2400" dirty="0" err="1">
                <a:solidFill>
                  <a:srgbClr val="FFFFFF"/>
                </a:solidFill>
                <a:latin typeface="Segoe UI" panose="020B0502040204020203" pitchFamily="34" charset="0"/>
                <a:cs typeface="Segoe UI" panose="020B0502040204020203" pitchFamily="34" charset="0"/>
              </a:rPr>
              <a:t>WorldWide</a:t>
            </a:r>
            <a:r>
              <a:rPr lang="en-US" sz="2400" dirty="0">
                <a:solidFill>
                  <a:srgbClr val="FFFFFF"/>
                </a:solidFill>
                <a:latin typeface="Segoe UI" panose="020B0502040204020203" pitchFamily="34" charset="0"/>
                <a:cs typeface="Segoe UI" panose="020B0502040204020203" pitchFamily="34" charset="0"/>
              </a:rPr>
              <a:t> Telescope</a:t>
            </a:r>
          </a:p>
        </p:txBody>
      </p:sp>
      <p:sp>
        <p:nvSpPr>
          <p:cNvPr id="54" name="Text Placeholder 3"/>
          <p:cNvSpPr txBox="1">
            <a:spLocks/>
          </p:cNvSpPr>
          <p:nvPr/>
        </p:nvSpPr>
        <p:spPr>
          <a:xfrm>
            <a:off x="3180711" y="5579444"/>
            <a:ext cx="2836089" cy="966746"/>
          </a:xfrm>
          <a:prstGeom prst="rect">
            <a:avLst/>
          </a:prstGeom>
          <a:solidFill>
            <a:srgbClr val="B4009E"/>
          </a:solidFill>
        </p:spPr>
        <p:txBody>
          <a:bodyPr vert="horz" lIns="91440" tIns="45720" rIns="91440" bIns="45720" rtlCol="0" anchor="t"/>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a:solidFill>
                  <a:schemeClr val="bg1"/>
                </a:solidFill>
                <a:latin typeface="Segoe UI" panose="020B0502040204020203" pitchFamily="34" charset="0"/>
                <a:cs typeface="Segoe UI" panose="020B0502040204020203" pitchFamily="34" charset="0"/>
              </a:rPr>
              <a:t>Practices</a:t>
            </a:r>
            <a:endParaRPr lang="en-US" sz="1000" dirty="0">
              <a:solidFill>
                <a:schemeClr val="bg1"/>
              </a:solidFill>
              <a:latin typeface="Segoe UI" panose="020B0502040204020203" pitchFamily="34" charset="0"/>
              <a:cs typeface="Segoe UI" panose="020B0502040204020203" pitchFamily="34" charset="0"/>
            </a:endParaRPr>
          </a:p>
        </p:txBody>
      </p:sp>
      <p:sp>
        <p:nvSpPr>
          <p:cNvPr id="55" name="Text Placeholder 4"/>
          <p:cNvSpPr txBox="1">
            <a:spLocks/>
          </p:cNvSpPr>
          <p:nvPr/>
        </p:nvSpPr>
        <p:spPr>
          <a:xfrm>
            <a:off x="6109272" y="5574865"/>
            <a:ext cx="2806959" cy="971325"/>
          </a:xfrm>
          <a:prstGeom prst="rect">
            <a:avLst/>
          </a:prstGeom>
          <a:solidFill>
            <a:srgbClr val="D83B01"/>
          </a:solidFill>
        </p:spPr>
        <p:txBody>
          <a:bodyPr vert="horz" lIns="91440" tIns="45720" rIns="91440" bIns="45720"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a:solidFill>
                  <a:schemeClr val="bg1"/>
                </a:solidFill>
                <a:latin typeface="Segoe UI" panose="020B0502040204020203" pitchFamily="34" charset="0"/>
                <a:cs typeface="Segoe UI" panose="020B0502040204020203" pitchFamily="34" charset="0"/>
              </a:rPr>
              <a:t>Visibility</a:t>
            </a:r>
            <a:endParaRPr lang="en-US" sz="2800" dirty="0">
              <a:solidFill>
                <a:schemeClr val="bg1"/>
              </a:solidFill>
              <a:latin typeface="Segoe UI" panose="020B0502040204020203" pitchFamily="34" charset="0"/>
              <a:cs typeface="Segoe UI" panose="020B0502040204020203" pitchFamily="34" charset="0"/>
            </a:endParaRPr>
          </a:p>
        </p:txBody>
      </p:sp>
      <p:sp>
        <p:nvSpPr>
          <p:cNvPr id="56" name="Text Placeholder 2"/>
          <p:cNvSpPr txBox="1">
            <a:spLocks/>
          </p:cNvSpPr>
          <p:nvPr/>
        </p:nvSpPr>
        <p:spPr>
          <a:xfrm>
            <a:off x="357408" y="5579446"/>
            <a:ext cx="2721763" cy="971325"/>
          </a:xfrm>
          <a:prstGeom prst="rect">
            <a:avLst/>
          </a:prstGeom>
          <a:solidFill>
            <a:srgbClr val="008272"/>
          </a:solidFill>
        </p:spPr>
        <p:txBody>
          <a:bodyPr vert="horz" lIns="91440" tIns="45720" rIns="91440" bIns="4572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bg1"/>
                </a:solidFill>
                <a:latin typeface="Segoe UI" panose="020B0502040204020203" pitchFamily="34" charset="0"/>
                <a:cs typeface="Segoe UI" panose="020B0502040204020203" pitchFamily="34" charset="0"/>
              </a:rPr>
              <a:t>Protection</a:t>
            </a:r>
          </a:p>
        </p:txBody>
      </p:sp>
      <p:sp>
        <p:nvSpPr>
          <p:cNvPr id="57" name="Text Placeholder 4"/>
          <p:cNvSpPr txBox="1">
            <a:spLocks/>
          </p:cNvSpPr>
          <p:nvPr/>
        </p:nvSpPr>
        <p:spPr>
          <a:xfrm>
            <a:off x="9008704" y="5574864"/>
            <a:ext cx="2825895" cy="971325"/>
          </a:xfrm>
          <a:prstGeom prst="rect">
            <a:avLst/>
          </a:prstGeom>
          <a:solidFill>
            <a:schemeClr val="accent6">
              <a:lumMod val="75000"/>
            </a:schemeClr>
          </a:solidFill>
        </p:spPr>
        <p:txBody>
          <a:bodyPr vert="horz" lIns="91440" tIns="45720" rIns="91440" bIns="45720"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dirty="0">
                <a:solidFill>
                  <a:schemeClr val="bg1"/>
                </a:solidFill>
                <a:latin typeface="Segoe UI" panose="020B0502040204020203" pitchFamily="34" charset="0"/>
                <a:cs typeface="Segoe UI" panose="020B0502040204020203" pitchFamily="34" charset="0"/>
              </a:rPr>
              <a:t>Support</a:t>
            </a:r>
            <a:endParaRPr lang="en-US" sz="2800" dirty="0">
              <a:solidFill>
                <a:schemeClr val="bg1"/>
              </a:solidFill>
              <a:latin typeface="Segoe UI" panose="020B0502040204020203" pitchFamily="34" charset="0"/>
              <a:cs typeface="Segoe UI" panose="020B0502040204020203" pitchFamily="34" charset="0"/>
            </a:endParaRPr>
          </a:p>
        </p:txBody>
      </p:sp>
      <p:pic>
        <p:nvPicPr>
          <p:cNvPr id="59" name="Picture 58"/>
          <p:cNvPicPr>
            <a:picLocks noChangeAspect="1"/>
          </p:cNvPicPr>
          <p:nvPr/>
        </p:nvPicPr>
        <p:blipFill rotWithShape="1">
          <a:blip r:embed="rId4">
            <a:extLst>
              <a:ext uri="{28A0092B-C50C-407E-A947-70E740481C1C}">
                <a14:useLocalDpi xmlns:a14="http://schemas.microsoft.com/office/drawing/2010/main" val="0"/>
              </a:ext>
            </a:extLst>
          </a:blip>
          <a:srcRect l="14859" t="9544" r="11395" b="11993"/>
          <a:stretch/>
        </p:blipFill>
        <p:spPr>
          <a:xfrm>
            <a:off x="2166257" y="5574864"/>
            <a:ext cx="912914" cy="971325"/>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97160" y="5660938"/>
            <a:ext cx="829520" cy="829520"/>
          </a:xfrm>
          <a:prstGeom prst="rect">
            <a:avLst/>
          </a:prstGeom>
        </p:spPr>
      </p:pic>
      <p:grpSp>
        <p:nvGrpSpPr>
          <p:cNvPr id="61" name="Group 60"/>
          <p:cNvGrpSpPr/>
          <p:nvPr/>
        </p:nvGrpSpPr>
        <p:grpSpPr>
          <a:xfrm>
            <a:off x="7843127" y="5574867"/>
            <a:ext cx="1029621" cy="963708"/>
            <a:chOff x="9827383" y="5237793"/>
            <a:chExt cx="1550988" cy="1451698"/>
          </a:xfrm>
        </p:grpSpPr>
        <p:pic>
          <p:nvPicPr>
            <p:cNvPr id="62" name="Picture 61"/>
            <p:cNvPicPr>
              <a:picLocks noChangeAspect="1"/>
            </p:cNvPicPr>
            <p:nvPr/>
          </p:nvPicPr>
          <p:blipFill rotWithShape="1">
            <a:blip r:embed="rId6">
              <a:extLst>
                <a:ext uri="{28A0092B-C50C-407E-A947-70E740481C1C}">
                  <a14:useLocalDpi xmlns:a14="http://schemas.microsoft.com/office/drawing/2010/main" val="0"/>
                </a:ext>
              </a:extLst>
            </a:blip>
            <a:srcRect l="18905" t="6161" b="17935"/>
            <a:stretch/>
          </p:blipFill>
          <p:spPr>
            <a:xfrm>
              <a:off x="9827383" y="5237793"/>
              <a:ext cx="1550988" cy="1451698"/>
            </a:xfrm>
            <a:prstGeom prst="rect">
              <a:avLst/>
            </a:prstGeom>
          </p:spPr>
        </p:pic>
        <p:cxnSp>
          <p:nvCxnSpPr>
            <p:cNvPr id="63" name="Straight Connector 62"/>
            <p:cNvCxnSpPr/>
            <p:nvPr/>
          </p:nvCxnSpPr>
          <p:spPr>
            <a:xfrm flipV="1">
              <a:off x="10844609" y="5512026"/>
              <a:ext cx="201328" cy="24341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10903774" y="5780306"/>
              <a:ext cx="284325" cy="1331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0962025" y="6095805"/>
              <a:ext cx="271133" cy="21042"/>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Freeform 14"/>
          <p:cNvSpPr>
            <a:spLocks noEditPoints="1"/>
          </p:cNvSpPr>
          <p:nvPr/>
        </p:nvSpPr>
        <p:spPr bwMode="black">
          <a:xfrm>
            <a:off x="11045455" y="5796609"/>
            <a:ext cx="647275" cy="574893"/>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69" name="TextBox 68"/>
          <p:cNvSpPr txBox="1"/>
          <p:nvPr/>
        </p:nvSpPr>
        <p:spPr>
          <a:xfrm>
            <a:off x="438927" y="5796609"/>
            <a:ext cx="1727330" cy="904780"/>
          </a:xfrm>
          <a:prstGeom prst="rect">
            <a:avLst/>
          </a:prstGeom>
          <a:noFill/>
        </p:spPr>
        <p:txBody>
          <a:bodyPr wrap="square" lIns="182828" tIns="146263" rIns="182828" bIns="146263" rtlCol="0">
            <a:spAutoFit/>
          </a:bodyPr>
          <a:lstStyle/>
          <a:p>
            <a:pPr>
              <a:lnSpc>
                <a:spcPct val="90000"/>
              </a:lnSpc>
            </a:pPr>
            <a:r>
              <a:rPr lang="en-US" sz="1100" dirty="0">
                <a:solidFill>
                  <a:schemeClr val="bg1"/>
                </a:solidFill>
                <a:latin typeface="Segoe UI" panose="020B0502040204020203" pitchFamily="34" charset="0"/>
                <a:cs typeface="Segoe UI" panose="020B0502040204020203" pitchFamily="34" charset="0"/>
              </a:rPr>
              <a:t>Licenses</a:t>
            </a:r>
          </a:p>
          <a:p>
            <a:pPr>
              <a:lnSpc>
                <a:spcPct val="90000"/>
              </a:lnSpc>
            </a:pPr>
            <a:r>
              <a:rPr lang="en-US" sz="1100" dirty="0">
                <a:solidFill>
                  <a:schemeClr val="bg1"/>
                </a:solidFill>
                <a:latin typeface="Segoe UI" panose="020B0502040204020203" pitchFamily="34" charset="0"/>
                <a:cs typeface="Segoe UI" panose="020B0502040204020203" pitchFamily="34" charset="0"/>
              </a:rPr>
              <a:t>Copyrights</a:t>
            </a:r>
          </a:p>
          <a:p>
            <a:pPr>
              <a:lnSpc>
                <a:spcPct val="90000"/>
              </a:lnSpc>
            </a:pPr>
            <a:r>
              <a:rPr lang="en-US" sz="1100" dirty="0">
                <a:solidFill>
                  <a:schemeClr val="bg1"/>
                </a:solidFill>
                <a:latin typeface="Segoe UI" panose="020B0502040204020203" pitchFamily="34" charset="0"/>
                <a:cs typeface="Segoe UI" panose="020B0502040204020203" pitchFamily="34" charset="0"/>
              </a:rPr>
              <a:t>Trademarks</a:t>
            </a:r>
          </a:p>
          <a:p>
            <a:pPr>
              <a:lnSpc>
                <a:spcPct val="90000"/>
              </a:lnSpc>
            </a:pPr>
            <a:r>
              <a:rPr lang="en-US" sz="1100" dirty="0">
                <a:solidFill>
                  <a:schemeClr val="bg1"/>
                </a:solidFill>
                <a:latin typeface="Segoe UI" panose="020B0502040204020203" pitchFamily="34" charset="0"/>
                <a:cs typeface="Segoe UI" panose="020B0502040204020203" pitchFamily="34" charset="0"/>
              </a:rPr>
              <a:t>Patents</a:t>
            </a:r>
          </a:p>
        </p:txBody>
      </p:sp>
      <p:sp>
        <p:nvSpPr>
          <p:cNvPr id="70" name="TextBox 69"/>
          <p:cNvSpPr txBox="1"/>
          <p:nvPr/>
        </p:nvSpPr>
        <p:spPr>
          <a:xfrm>
            <a:off x="3260971" y="5796609"/>
            <a:ext cx="1727330" cy="904780"/>
          </a:xfrm>
          <a:prstGeom prst="rect">
            <a:avLst/>
          </a:prstGeom>
          <a:noFill/>
        </p:spPr>
        <p:txBody>
          <a:bodyPr wrap="square" lIns="182828" tIns="146263" rIns="182828" bIns="146263" rtlCol="0">
            <a:spAutoFit/>
          </a:bodyPr>
          <a:lstStyle/>
          <a:p>
            <a:pPr>
              <a:lnSpc>
                <a:spcPct val="90000"/>
              </a:lnSpc>
            </a:pPr>
            <a:r>
              <a:rPr lang="en-US" sz="1100" dirty="0">
                <a:solidFill>
                  <a:schemeClr val="bg1"/>
                </a:solidFill>
                <a:latin typeface="Segoe UI" panose="020B0502040204020203" pitchFamily="34" charset="0"/>
                <a:cs typeface="Segoe UI" panose="020B0502040204020203" pitchFamily="34" charset="0"/>
              </a:rPr>
              <a:t>Mentorship</a:t>
            </a:r>
          </a:p>
          <a:p>
            <a:pPr>
              <a:lnSpc>
                <a:spcPct val="90000"/>
              </a:lnSpc>
            </a:pPr>
            <a:r>
              <a:rPr lang="en-US" sz="1100" dirty="0">
                <a:solidFill>
                  <a:schemeClr val="bg1"/>
                </a:solidFill>
                <a:latin typeface="Segoe UI" panose="020B0502040204020203" pitchFamily="34" charset="0"/>
                <a:cs typeface="Segoe UI" panose="020B0502040204020203" pitchFamily="34" charset="0"/>
              </a:rPr>
              <a:t>Governance</a:t>
            </a:r>
          </a:p>
          <a:p>
            <a:pPr>
              <a:lnSpc>
                <a:spcPct val="90000"/>
              </a:lnSpc>
            </a:pPr>
            <a:r>
              <a:rPr lang="en-US" sz="1100" dirty="0">
                <a:solidFill>
                  <a:schemeClr val="bg1"/>
                </a:solidFill>
                <a:latin typeface="Segoe UI" panose="020B0502040204020203" pitchFamily="34" charset="0"/>
                <a:cs typeface="Segoe UI" panose="020B0502040204020203" pitchFamily="34" charset="0"/>
              </a:rPr>
              <a:t>Feedback</a:t>
            </a:r>
          </a:p>
          <a:p>
            <a:pPr>
              <a:lnSpc>
                <a:spcPct val="90000"/>
              </a:lnSpc>
            </a:pPr>
            <a:r>
              <a:rPr lang="en-US" sz="1100" dirty="0">
                <a:solidFill>
                  <a:schemeClr val="bg1"/>
                </a:solidFill>
                <a:latin typeface="Segoe UI" panose="020B0502040204020203" pitchFamily="34" charset="0"/>
                <a:cs typeface="Segoe UI" panose="020B0502040204020203" pitchFamily="34" charset="0"/>
              </a:rPr>
              <a:t>Co-ordination</a:t>
            </a:r>
          </a:p>
        </p:txBody>
      </p:sp>
      <p:sp>
        <p:nvSpPr>
          <p:cNvPr id="71" name="TextBox 70"/>
          <p:cNvSpPr txBox="1"/>
          <p:nvPr/>
        </p:nvSpPr>
        <p:spPr>
          <a:xfrm>
            <a:off x="6169541" y="5807495"/>
            <a:ext cx="1727330" cy="752431"/>
          </a:xfrm>
          <a:prstGeom prst="rect">
            <a:avLst/>
          </a:prstGeom>
          <a:noFill/>
        </p:spPr>
        <p:txBody>
          <a:bodyPr wrap="square" lIns="182828" tIns="146263" rIns="182828" bIns="146263" rtlCol="0">
            <a:spAutoFit/>
          </a:bodyPr>
          <a:lstStyle/>
          <a:p>
            <a:pPr>
              <a:lnSpc>
                <a:spcPct val="90000"/>
              </a:lnSpc>
            </a:pPr>
            <a:r>
              <a:rPr lang="en-US" sz="1100" dirty="0">
                <a:solidFill>
                  <a:schemeClr val="bg1"/>
                </a:solidFill>
                <a:latin typeface="Segoe UI" panose="020B0502040204020203" pitchFamily="34" charset="0"/>
                <a:cs typeface="Segoe UI" panose="020B0502040204020203" pitchFamily="34" charset="0"/>
              </a:rPr>
              <a:t>Media</a:t>
            </a:r>
          </a:p>
          <a:p>
            <a:pPr>
              <a:lnSpc>
                <a:spcPct val="90000"/>
              </a:lnSpc>
            </a:pPr>
            <a:r>
              <a:rPr lang="en-US" sz="1100" dirty="0">
                <a:solidFill>
                  <a:schemeClr val="bg1"/>
                </a:solidFill>
                <a:latin typeface="Segoe UI" panose="020B0502040204020203" pitchFamily="34" charset="0"/>
                <a:cs typeface="Segoe UI" panose="020B0502040204020203" pitchFamily="34" charset="0"/>
              </a:rPr>
              <a:t>Branding</a:t>
            </a:r>
          </a:p>
          <a:p>
            <a:pPr>
              <a:lnSpc>
                <a:spcPct val="90000"/>
              </a:lnSpc>
            </a:pPr>
            <a:r>
              <a:rPr lang="en-US" sz="1100" dirty="0">
                <a:solidFill>
                  <a:schemeClr val="bg1"/>
                </a:solidFill>
                <a:latin typeface="Segoe UI" panose="020B0502040204020203" pitchFamily="34" charset="0"/>
                <a:cs typeface="Segoe UI" panose="020B0502040204020203" pitchFamily="34" charset="0"/>
              </a:rPr>
              <a:t>Events</a:t>
            </a:r>
          </a:p>
        </p:txBody>
      </p:sp>
      <p:sp>
        <p:nvSpPr>
          <p:cNvPr id="72" name="TextBox 71"/>
          <p:cNvSpPr txBox="1"/>
          <p:nvPr/>
        </p:nvSpPr>
        <p:spPr>
          <a:xfrm>
            <a:off x="9069957" y="5796609"/>
            <a:ext cx="1727330" cy="904780"/>
          </a:xfrm>
          <a:prstGeom prst="rect">
            <a:avLst/>
          </a:prstGeom>
          <a:noFill/>
        </p:spPr>
        <p:txBody>
          <a:bodyPr wrap="square" lIns="182828" tIns="146263" rIns="182828" bIns="146263" rtlCol="0">
            <a:spAutoFit/>
          </a:bodyPr>
          <a:lstStyle/>
          <a:p>
            <a:pPr>
              <a:lnSpc>
                <a:spcPct val="90000"/>
              </a:lnSpc>
            </a:pPr>
            <a:r>
              <a:rPr lang="en-US" sz="1100" dirty="0">
                <a:solidFill>
                  <a:schemeClr val="bg1"/>
                </a:solidFill>
                <a:latin typeface="Segoe UI" panose="020B0502040204020203" pitchFamily="34" charset="0"/>
                <a:cs typeface="Segoe UI" panose="020B0502040204020203" pitchFamily="34" charset="0"/>
              </a:rPr>
              <a:t>Hosting</a:t>
            </a:r>
          </a:p>
          <a:p>
            <a:pPr>
              <a:lnSpc>
                <a:spcPct val="90000"/>
              </a:lnSpc>
            </a:pPr>
            <a:r>
              <a:rPr lang="en-US" sz="1100" dirty="0">
                <a:solidFill>
                  <a:schemeClr val="bg1"/>
                </a:solidFill>
                <a:latin typeface="Segoe UI" panose="020B0502040204020203" pitchFamily="34" charset="0"/>
                <a:cs typeface="Segoe UI" panose="020B0502040204020203" pitchFamily="34" charset="0"/>
              </a:rPr>
              <a:t>Code signing</a:t>
            </a:r>
          </a:p>
          <a:p>
            <a:pPr>
              <a:lnSpc>
                <a:spcPct val="90000"/>
              </a:lnSpc>
            </a:pPr>
            <a:r>
              <a:rPr lang="en-US" sz="1100" dirty="0">
                <a:solidFill>
                  <a:schemeClr val="bg1"/>
                </a:solidFill>
                <a:latin typeface="Segoe UI" panose="020B0502040204020203" pitchFamily="34" charset="0"/>
                <a:cs typeface="Segoe UI" panose="020B0502040204020203" pitchFamily="34" charset="0"/>
              </a:rPr>
              <a:t>CLA Management</a:t>
            </a:r>
          </a:p>
          <a:p>
            <a:pPr>
              <a:lnSpc>
                <a:spcPct val="90000"/>
              </a:lnSpc>
            </a:pPr>
            <a:r>
              <a:rPr lang="en-US" sz="1100" dirty="0">
                <a:solidFill>
                  <a:schemeClr val="bg1"/>
                </a:solidFill>
                <a:latin typeface="Segoe UI" panose="020B0502040204020203" pitchFamily="34" charset="0"/>
                <a:cs typeface="Segoe UI" panose="020B0502040204020203" pitchFamily="34" charset="0"/>
              </a:rPr>
              <a:t>Swag</a:t>
            </a:r>
          </a:p>
        </p:txBody>
      </p:sp>
      <p:sp>
        <p:nvSpPr>
          <p:cNvPr id="73" name="Rectangle 72"/>
          <p:cNvSpPr/>
          <p:nvPr/>
        </p:nvSpPr>
        <p:spPr>
          <a:xfrm>
            <a:off x="3955469" y="5118795"/>
            <a:ext cx="2495363" cy="307777"/>
          </a:xfrm>
          <a:prstGeom prst="rect">
            <a:avLst/>
          </a:prstGeom>
        </p:spPr>
        <p:txBody>
          <a:bodyPr wrap="none">
            <a:spAutoFit/>
          </a:bodyPr>
          <a:lstStyle/>
          <a:p>
            <a:pPr defTabSz="914016"/>
            <a:r>
              <a:rPr lang="en-US" sz="1400" dirty="0">
                <a:solidFill>
                  <a:srgbClr val="FFFFFF"/>
                </a:solidFill>
                <a:latin typeface="Segoe UI" panose="020B0502040204020203" pitchFamily="34" charset="0"/>
                <a:cs typeface="Segoe UI" panose="020B0502040204020203" pitchFamily="34" charset="0"/>
              </a:rPr>
              <a:t>ASP.NET AJAX Control Toolkit</a:t>
            </a:r>
          </a:p>
        </p:txBody>
      </p:sp>
      <p:sp>
        <p:nvSpPr>
          <p:cNvPr id="74" name="Rectangle 73"/>
          <p:cNvSpPr/>
          <p:nvPr/>
        </p:nvSpPr>
        <p:spPr>
          <a:xfrm>
            <a:off x="3497306" y="3895398"/>
            <a:ext cx="2487284" cy="454420"/>
          </a:xfrm>
          <a:prstGeom prst="rect">
            <a:avLst/>
          </a:prstGeom>
        </p:spPr>
        <p:txBody>
          <a:bodyPr wrap="none">
            <a:spAutoFit/>
          </a:bodyPr>
          <a:lstStyle/>
          <a:p>
            <a:pPr defTabSz="914016"/>
            <a:r>
              <a:rPr lang="en-US" sz="2353" dirty="0">
                <a:solidFill>
                  <a:srgbClr val="FFFFFF"/>
                </a:solidFill>
                <a:latin typeface="Segoe UI" panose="020B0502040204020203" pitchFamily="34" charset="0"/>
                <a:cs typeface="Segoe UI" panose="020B0502040204020203" pitchFamily="34" charset="0"/>
              </a:rPr>
              <a:t>Entity Framework</a:t>
            </a:r>
          </a:p>
        </p:txBody>
      </p:sp>
      <p:sp>
        <p:nvSpPr>
          <p:cNvPr id="75" name="Rectangle 74"/>
          <p:cNvSpPr/>
          <p:nvPr/>
        </p:nvSpPr>
        <p:spPr>
          <a:xfrm>
            <a:off x="6227074" y="4184054"/>
            <a:ext cx="2917081" cy="338554"/>
          </a:xfrm>
          <a:prstGeom prst="rect">
            <a:avLst/>
          </a:prstGeom>
        </p:spPr>
        <p:txBody>
          <a:bodyPr wrap="none">
            <a:spAutoFit/>
          </a:bodyPr>
          <a:lstStyle/>
          <a:p>
            <a:pPr defTabSz="914016"/>
            <a:r>
              <a:rPr lang="en-US" sz="1600" dirty="0">
                <a:solidFill>
                  <a:srgbClr val="FFFFFF"/>
                </a:solidFill>
                <a:latin typeface="Segoe UI" panose="020B0502040204020203" pitchFamily="34" charset="0"/>
                <a:cs typeface="Segoe UI" panose="020B0502040204020203" pitchFamily="34" charset="0"/>
              </a:rPr>
              <a:t>Microsoft Azure </a:t>
            </a:r>
            <a:r>
              <a:rPr lang="en-US" sz="1600" dirty="0" err="1">
                <a:solidFill>
                  <a:srgbClr val="FFFFFF"/>
                </a:solidFill>
                <a:latin typeface="Segoe UI" panose="020B0502040204020203" pitchFamily="34" charset="0"/>
                <a:cs typeface="Segoe UI" panose="020B0502040204020203" pitchFamily="34" charset="0"/>
              </a:rPr>
              <a:t>WebJobs</a:t>
            </a:r>
            <a:r>
              <a:rPr lang="en-US" sz="1600" dirty="0">
                <a:solidFill>
                  <a:srgbClr val="FFFFFF"/>
                </a:solidFill>
                <a:latin typeface="Segoe UI" panose="020B0502040204020203" pitchFamily="34" charset="0"/>
                <a:cs typeface="Segoe UI" panose="020B0502040204020203" pitchFamily="34" charset="0"/>
              </a:rPr>
              <a:t> SDK</a:t>
            </a:r>
          </a:p>
        </p:txBody>
      </p:sp>
      <p:sp>
        <p:nvSpPr>
          <p:cNvPr id="76" name="Rectangle 75"/>
          <p:cNvSpPr/>
          <p:nvPr/>
        </p:nvSpPr>
        <p:spPr>
          <a:xfrm>
            <a:off x="3321519" y="4336638"/>
            <a:ext cx="3176960" cy="338554"/>
          </a:xfrm>
          <a:prstGeom prst="rect">
            <a:avLst/>
          </a:prstGeom>
        </p:spPr>
        <p:txBody>
          <a:bodyPr wrap="none">
            <a:spAutoFit/>
          </a:bodyPr>
          <a:lstStyle/>
          <a:p>
            <a:pPr defTabSz="914016"/>
            <a:r>
              <a:rPr lang="en-US" sz="1600" dirty="0">
                <a:solidFill>
                  <a:srgbClr val="FFFFFF"/>
                </a:solidFill>
                <a:latin typeface="Segoe UI" panose="020B0502040204020203" pitchFamily="34" charset="0"/>
                <a:cs typeface="Segoe UI" panose="020B0502040204020203" pitchFamily="34" charset="0"/>
              </a:rPr>
              <a:t>Microsoft Web Protection Library</a:t>
            </a:r>
          </a:p>
        </p:txBody>
      </p:sp>
      <p:sp>
        <p:nvSpPr>
          <p:cNvPr id="77" name="Rectangle 76"/>
          <p:cNvSpPr/>
          <p:nvPr/>
        </p:nvSpPr>
        <p:spPr>
          <a:xfrm>
            <a:off x="8889485" y="2592823"/>
            <a:ext cx="2843920" cy="523220"/>
          </a:xfrm>
          <a:prstGeom prst="rect">
            <a:avLst/>
          </a:prstGeom>
        </p:spPr>
        <p:txBody>
          <a:bodyPr wrap="none">
            <a:spAutoFit/>
          </a:bodyPr>
          <a:lstStyle/>
          <a:p>
            <a:pPr defTabSz="914016"/>
            <a:r>
              <a:rPr lang="en-US" sz="2800" dirty="0">
                <a:solidFill>
                  <a:srgbClr val="FFFFFF"/>
                </a:solidFill>
                <a:latin typeface="Segoe UI" panose="020B0502040204020203" pitchFamily="34" charset="0"/>
                <a:cs typeface="Segoe UI" panose="020B0502040204020203" pitchFamily="34" charset="0"/>
              </a:rPr>
              <a:t>Open Live Writer</a:t>
            </a:r>
          </a:p>
        </p:txBody>
      </p:sp>
      <p:sp>
        <p:nvSpPr>
          <p:cNvPr id="80" name="Rectangle 79"/>
          <p:cNvSpPr/>
          <p:nvPr/>
        </p:nvSpPr>
        <p:spPr>
          <a:xfrm>
            <a:off x="5934174" y="3888518"/>
            <a:ext cx="1569660" cy="338554"/>
          </a:xfrm>
          <a:prstGeom prst="rect">
            <a:avLst/>
          </a:prstGeom>
        </p:spPr>
        <p:txBody>
          <a:bodyPr wrap="none">
            <a:spAutoFit/>
          </a:bodyPr>
          <a:lstStyle/>
          <a:p>
            <a:pPr defTabSz="914016"/>
            <a:r>
              <a:rPr lang="en-US" sz="1600" dirty="0">
                <a:solidFill>
                  <a:srgbClr val="FFFFFF"/>
                </a:solidFill>
                <a:latin typeface="Segoe UI" panose="020B0502040204020203" pitchFamily="34" charset="0"/>
                <a:cs typeface="Segoe UI" panose="020B0502040204020203" pitchFamily="34" charset="0"/>
              </a:rPr>
              <a:t>Open XML SDK</a:t>
            </a:r>
          </a:p>
        </p:txBody>
      </p:sp>
      <p:sp>
        <p:nvSpPr>
          <p:cNvPr id="81" name="Rectangle 80"/>
          <p:cNvSpPr/>
          <p:nvPr/>
        </p:nvSpPr>
        <p:spPr>
          <a:xfrm>
            <a:off x="5949880" y="4599379"/>
            <a:ext cx="1129348" cy="338554"/>
          </a:xfrm>
          <a:prstGeom prst="rect">
            <a:avLst/>
          </a:prstGeom>
        </p:spPr>
        <p:txBody>
          <a:bodyPr wrap="none">
            <a:spAutoFit/>
          </a:bodyPr>
          <a:lstStyle/>
          <a:p>
            <a:pPr defTabSz="914016"/>
            <a:r>
              <a:rPr lang="en-US" sz="1600" dirty="0" err="1">
                <a:solidFill>
                  <a:srgbClr val="FFFFFF"/>
                </a:solidFill>
                <a:latin typeface="Segoe UI" panose="020B0502040204020203" pitchFamily="34" charset="0"/>
                <a:cs typeface="Segoe UI" panose="020B0502040204020203" pitchFamily="34" charset="0"/>
              </a:rPr>
              <a:t>ProtoBuild</a:t>
            </a:r>
            <a:endParaRPr lang="en-US" sz="1600" dirty="0">
              <a:solidFill>
                <a:srgbClr val="FFFFFF"/>
              </a:solidFill>
              <a:latin typeface="Segoe UI" panose="020B0502040204020203" pitchFamily="34" charset="0"/>
              <a:cs typeface="Segoe UI" panose="020B0502040204020203" pitchFamily="34" charset="0"/>
            </a:endParaRPr>
          </a:p>
        </p:txBody>
      </p:sp>
      <p:sp>
        <p:nvSpPr>
          <p:cNvPr id="84" name="Rectangle 83"/>
          <p:cNvSpPr/>
          <p:nvPr/>
        </p:nvSpPr>
        <p:spPr>
          <a:xfrm>
            <a:off x="9994992" y="4663117"/>
            <a:ext cx="1625894" cy="338554"/>
          </a:xfrm>
          <a:prstGeom prst="rect">
            <a:avLst/>
          </a:prstGeom>
        </p:spPr>
        <p:txBody>
          <a:bodyPr wrap="none">
            <a:spAutoFit/>
          </a:bodyPr>
          <a:lstStyle/>
          <a:p>
            <a:pPr defTabSz="914016"/>
            <a:r>
              <a:rPr lang="en-US" sz="1600" dirty="0" err="1">
                <a:solidFill>
                  <a:srgbClr val="FFFFFF"/>
                </a:solidFill>
                <a:latin typeface="Segoe UI" panose="020B0502040204020203" pitchFamily="34" charset="0"/>
                <a:cs typeface="Segoe UI" panose="020B0502040204020203" pitchFamily="34" charset="0"/>
              </a:rPr>
              <a:t>System.Drawing</a:t>
            </a:r>
            <a:endParaRPr lang="en-US" sz="1600" dirty="0">
              <a:solidFill>
                <a:srgbClr val="FFFFFF"/>
              </a:solidFill>
              <a:latin typeface="Segoe UI" panose="020B0502040204020203" pitchFamily="34" charset="0"/>
              <a:cs typeface="Segoe UI" panose="020B0502040204020203" pitchFamily="34" charset="0"/>
            </a:endParaRPr>
          </a:p>
        </p:txBody>
      </p:sp>
      <p:sp>
        <p:nvSpPr>
          <p:cNvPr id="85" name="Rectangle 84"/>
          <p:cNvSpPr/>
          <p:nvPr/>
        </p:nvSpPr>
        <p:spPr>
          <a:xfrm>
            <a:off x="10203255" y="3915555"/>
            <a:ext cx="1727332" cy="394082"/>
          </a:xfrm>
          <a:prstGeom prst="rect">
            <a:avLst/>
          </a:prstGeom>
        </p:spPr>
        <p:txBody>
          <a:bodyPr wrap="none">
            <a:spAutoFit/>
          </a:bodyPr>
          <a:lstStyle/>
          <a:p>
            <a:pPr defTabSz="914016"/>
            <a:r>
              <a:rPr lang="en-US" sz="1961" dirty="0" err="1">
                <a:solidFill>
                  <a:srgbClr val="FFFFFF"/>
                </a:solidFill>
                <a:latin typeface="Segoe UI" panose="020B0502040204020203" pitchFamily="34" charset="0"/>
                <a:cs typeface="Segoe UI" panose="020B0502040204020203" pitchFamily="34" charset="0"/>
              </a:rPr>
              <a:t>IdentityServer</a:t>
            </a:r>
            <a:endParaRPr lang="en-US" sz="1961" dirty="0">
              <a:solidFill>
                <a:srgbClr val="FFFFFF"/>
              </a:solidFill>
              <a:latin typeface="Segoe UI" panose="020B0502040204020203" pitchFamily="34" charset="0"/>
              <a:cs typeface="Segoe UI" panose="020B0502040204020203" pitchFamily="34" charset="0"/>
            </a:endParaRPr>
          </a:p>
        </p:txBody>
      </p:sp>
      <p:sp>
        <p:nvSpPr>
          <p:cNvPr id="86" name="Rectangle 85"/>
          <p:cNvSpPr/>
          <p:nvPr/>
        </p:nvSpPr>
        <p:spPr>
          <a:xfrm>
            <a:off x="4176200" y="2596358"/>
            <a:ext cx="1635384" cy="523220"/>
          </a:xfrm>
          <a:prstGeom prst="rect">
            <a:avLst/>
          </a:prstGeom>
        </p:spPr>
        <p:txBody>
          <a:bodyPr wrap="none">
            <a:spAutoFit/>
          </a:bodyPr>
          <a:lstStyle/>
          <a:p>
            <a:pPr defTabSz="914016"/>
            <a:r>
              <a:rPr lang="en-US" sz="2800" dirty="0">
                <a:solidFill>
                  <a:srgbClr val="FFFFFF"/>
                </a:solidFill>
                <a:latin typeface="Segoe UI" panose="020B0502040204020203" pitchFamily="34" charset="0"/>
                <a:cs typeface="Segoe UI" panose="020B0502040204020203" pitchFamily="34" charset="0"/>
              </a:rPr>
              <a:t>Umbraco</a:t>
            </a:r>
          </a:p>
        </p:txBody>
      </p:sp>
      <p:sp>
        <p:nvSpPr>
          <p:cNvPr id="87" name="Rectangle 86"/>
          <p:cNvSpPr/>
          <p:nvPr/>
        </p:nvSpPr>
        <p:spPr>
          <a:xfrm>
            <a:off x="10700054" y="3496070"/>
            <a:ext cx="595035" cy="333489"/>
          </a:xfrm>
          <a:prstGeom prst="rect">
            <a:avLst/>
          </a:prstGeom>
        </p:spPr>
        <p:txBody>
          <a:bodyPr wrap="none">
            <a:spAutoFit/>
          </a:bodyPr>
          <a:lstStyle/>
          <a:p>
            <a:pPr defTabSz="914016"/>
            <a:r>
              <a:rPr lang="en-US" sz="1567" dirty="0">
                <a:solidFill>
                  <a:srgbClr val="FFFFFF"/>
                </a:solidFill>
                <a:latin typeface="Segoe UI" panose="020B0502040204020203" pitchFamily="34" charset="0"/>
                <a:cs typeface="Segoe UI" panose="020B0502040204020203" pitchFamily="34" charset="0"/>
              </a:rPr>
              <a:t>WCF</a:t>
            </a:r>
          </a:p>
        </p:txBody>
      </p:sp>
      <p:sp>
        <p:nvSpPr>
          <p:cNvPr id="88" name="Rectangle 87"/>
          <p:cNvSpPr/>
          <p:nvPr/>
        </p:nvSpPr>
        <p:spPr>
          <a:xfrm>
            <a:off x="7253849" y="5074631"/>
            <a:ext cx="1576072" cy="333489"/>
          </a:xfrm>
          <a:prstGeom prst="rect">
            <a:avLst/>
          </a:prstGeom>
        </p:spPr>
        <p:txBody>
          <a:bodyPr wrap="none">
            <a:spAutoFit/>
          </a:bodyPr>
          <a:lstStyle/>
          <a:p>
            <a:pPr defTabSz="914016"/>
            <a:r>
              <a:rPr lang="en-US" sz="1567" dirty="0" err="1">
                <a:solidFill>
                  <a:srgbClr val="FFFFFF"/>
                </a:solidFill>
                <a:latin typeface="Segoe UI" panose="020B0502040204020203" pitchFamily="34" charset="0"/>
                <a:cs typeface="Segoe UI" panose="020B0502040204020203" pitchFamily="34" charset="0"/>
              </a:rPr>
              <a:t>Xamarin.Mobile</a:t>
            </a:r>
            <a:endParaRPr lang="en-US" sz="1567" dirty="0">
              <a:solidFill>
                <a:srgbClr val="FFFFFF"/>
              </a:solidFill>
              <a:latin typeface="Segoe UI" panose="020B0502040204020203" pitchFamily="34" charset="0"/>
              <a:cs typeface="Segoe UI" panose="020B0502040204020203" pitchFamily="34" charset="0"/>
            </a:endParaRPr>
          </a:p>
        </p:txBody>
      </p:sp>
      <p:sp>
        <p:nvSpPr>
          <p:cNvPr id="89" name="Rectangle 88"/>
          <p:cNvSpPr/>
          <p:nvPr/>
        </p:nvSpPr>
        <p:spPr>
          <a:xfrm>
            <a:off x="5728505" y="2244534"/>
            <a:ext cx="1537600" cy="707886"/>
          </a:xfrm>
          <a:prstGeom prst="rect">
            <a:avLst/>
          </a:prstGeom>
        </p:spPr>
        <p:txBody>
          <a:bodyPr wrap="none">
            <a:spAutoFit/>
          </a:bodyPr>
          <a:lstStyle/>
          <a:p>
            <a:pPr defTabSz="914016"/>
            <a:r>
              <a:rPr lang="en-US" sz="4000" dirty="0">
                <a:solidFill>
                  <a:srgbClr val="FFFFFF"/>
                </a:solidFill>
                <a:latin typeface="Segoe UI" panose="020B0502040204020203" pitchFamily="34" charset="0"/>
                <a:cs typeface="Segoe UI" panose="020B0502040204020203" pitchFamily="34" charset="0"/>
              </a:rPr>
              <a:t>Mono</a:t>
            </a:r>
          </a:p>
        </p:txBody>
      </p:sp>
      <p:sp>
        <p:nvSpPr>
          <p:cNvPr id="90" name="Rectangle 89"/>
          <p:cNvSpPr/>
          <p:nvPr/>
        </p:nvSpPr>
        <p:spPr>
          <a:xfrm>
            <a:off x="7463351" y="3644490"/>
            <a:ext cx="2823209" cy="646331"/>
          </a:xfrm>
          <a:prstGeom prst="rect">
            <a:avLst/>
          </a:prstGeom>
        </p:spPr>
        <p:txBody>
          <a:bodyPr wrap="none">
            <a:spAutoFit/>
          </a:bodyPr>
          <a:lstStyle/>
          <a:p>
            <a:pPr defTabSz="914016"/>
            <a:r>
              <a:rPr lang="en-US" sz="3600" dirty="0" err="1">
                <a:solidFill>
                  <a:srgbClr val="FFFFFF"/>
                </a:solidFill>
                <a:latin typeface="Segoe UI" panose="020B0502040204020203" pitchFamily="34" charset="0"/>
                <a:cs typeface="Segoe UI" panose="020B0502040204020203" pitchFamily="34" charset="0"/>
              </a:rPr>
              <a:t>Xamarin</a:t>
            </a:r>
            <a:r>
              <a:rPr lang="en-US" sz="3600" dirty="0">
                <a:solidFill>
                  <a:srgbClr val="FFFFFF"/>
                </a:solidFill>
                <a:latin typeface="Segoe UI" panose="020B0502040204020203" pitchFamily="34" charset="0"/>
                <a:cs typeface="Segoe UI" panose="020B0502040204020203" pitchFamily="34" charset="0"/>
              </a:rPr>
              <a:t> SDK</a:t>
            </a:r>
          </a:p>
        </p:txBody>
      </p:sp>
      <p:sp>
        <p:nvSpPr>
          <p:cNvPr id="67" name="Rectangle 66"/>
          <p:cNvSpPr/>
          <p:nvPr/>
        </p:nvSpPr>
        <p:spPr>
          <a:xfrm>
            <a:off x="7754232" y="2652800"/>
            <a:ext cx="1058110" cy="584775"/>
          </a:xfrm>
          <a:prstGeom prst="rect">
            <a:avLst/>
          </a:prstGeom>
        </p:spPr>
        <p:txBody>
          <a:bodyPr wrap="none">
            <a:spAutoFit/>
          </a:bodyPr>
          <a:lstStyle/>
          <a:p>
            <a:pPr defTabSz="914016"/>
            <a:r>
              <a:rPr lang="en-US" sz="3200" dirty="0">
                <a:solidFill>
                  <a:srgbClr val="FFFFFF"/>
                </a:solidFill>
                <a:latin typeface="Segoe UI" panose="020B0502040204020203" pitchFamily="34" charset="0"/>
                <a:cs typeface="Segoe UI" panose="020B0502040204020203" pitchFamily="34" charset="0"/>
              </a:rPr>
              <a:t>Cake</a:t>
            </a:r>
          </a:p>
        </p:txBody>
      </p:sp>
    </p:spTree>
    <p:extLst>
      <p:ext uri="{BB962C8B-B14F-4D97-AF65-F5344CB8AC3E}">
        <p14:creationId xmlns:p14="http://schemas.microsoft.com/office/powerpoint/2010/main" val="1359594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
                                        <p:tgtEl>
                                          <p:spTgt spid="21"/>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200"/>
                                        <p:tgtEl>
                                          <p:spTgt spid="38"/>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
                                        <p:tgtEl>
                                          <p:spTgt spid="12"/>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
                                        <p:tgtEl>
                                          <p:spTgt spid="13"/>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00"/>
                                        <p:tgtEl>
                                          <p:spTgt spid="16"/>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00"/>
                                        <p:tgtEl>
                                          <p:spTgt spid="17"/>
                                        </p:tgtEl>
                                      </p:cBhvr>
                                    </p:animEffec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
                                        <p:tgtEl>
                                          <p:spTgt spid="18"/>
                                        </p:tgtEl>
                                      </p:cBhvr>
                                    </p:animEffect>
                                  </p:childTnLst>
                                </p:cTn>
                              </p:par>
                            </p:childTnLst>
                          </p:cTn>
                        </p:par>
                        <p:par>
                          <p:cTn id="36" fill="hold">
                            <p:stCondLst>
                              <p:cond delay="16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200"/>
                                        <p:tgtEl>
                                          <p:spTgt spid="19"/>
                                        </p:tgtEl>
                                      </p:cBhvr>
                                    </p:animEffect>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
                                        <p:tgtEl>
                                          <p:spTgt spid="2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200"/>
                                        <p:tgtEl>
                                          <p:spTgt spid="22"/>
                                        </p:tgtEl>
                                      </p:cBhvr>
                                    </p:animEffec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00"/>
                                        <p:tgtEl>
                                          <p:spTgt spid="23"/>
                                        </p:tgtEl>
                                      </p:cBhvr>
                                    </p:animEffect>
                                  </p:childTnLst>
                                </p:cTn>
                              </p:par>
                            </p:childTnLst>
                          </p:cTn>
                        </p:par>
                        <p:par>
                          <p:cTn id="52" fill="hold">
                            <p:stCondLst>
                              <p:cond delay="24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200"/>
                                        <p:tgtEl>
                                          <p:spTgt spid="24"/>
                                        </p:tgtEl>
                                      </p:cBhvr>
                                    </p:animEffect>
                                  </p:childTnLst>
                                </p:cTn>
                              </p:par>
                            </p:childTnLst>
                          </p:cTn>
                        </p:par>
                        <p:par>
                          <p:cTn id="56" fill="hold">
                            <p:stCondLst>
                              <p:cond delay="26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200"/>
                                        <p:tgtEl>
                                          <p:spTgt spid="26"/>
                                        </p:tgtEl>
                                      </p:cBhvr>
                                    </p:animEffect>
                                  </p:childTnLst>
                                </p:cTn>
                              </p:par>
                            </p:childTnLst>
                          </p:cTn>
                        </p:par>
                        <p:par>
                          <p:cTn id="60" fill="hold">
                            <p:stCondLst>
                              <p:cond delay="2800"/>
                            </p:stCondLst>
                            <p:childTnLst>
                              <p:par>
                                <p:cTn id="61" presetID="10" presetClass="entr" presetSubtype="0"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200"/>
                                        <p:tgtEl>
                                          <p:spTgt spid="27"/>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200"/>
                                        <p:tgtEl>
                                          <p:spTgt spid="28"/>
                                        </p:tgtEl>
                                      </p:cBhvr>
                                    </p:animEffect>
                                  </p:childTnLst>
                                </p:cTn>
                              </p:par>
                            </p:childTnLst>
                          </p:cTn>
                        </p:par>
                        <p:par>
                          <p:cTn id="68" fill="hold">
                            <p:stCondLst>
                              <p:cond delay="320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200"/>
                                        <p:tgtEl>
                                          <p:spTgt spid="30"/>
                                        </p:tgtEl>
                                      </p:cBhvr>
                                    </p:animEffect>
                                  </p:childTnLst>
                                </p:cTn>
                              </p:par>
                            </p:childTnLst>
                          </p:cTn>
                        </p:par>
                        <p:par>
                          <p:cTn id="72" fill="hold">
                            <p:stCondLst>
                              <p:cond delay="34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00"/>
                                        <p:tgtEl>
                                          <p:spTgt spid="31"/>
                                        </p:tgtEl>
                                      </p:cBhvr>
                                    </p:animEffect>
                                  </p:childTnLst>
                                </p:cTn>
                              </p:par>
                            </p:childTnLst>
                          </p:cTn>
                        </p:par>
                        <p:par>
                          <p:cTn id="76" fill="hold">
                            <p:stCondLst>
                              <p:cond delay="3600"/>
                            </p:stCondLst>
                            <p:childTnLst>
                              <p:par>
                                <p:cTn id="77" presetID="10" presetClass="entr" presetSubtype="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200"/>
                                        <p:tgtEl>
                                          <p:spTgt spid="33"/>
                                        </p:tgtEl>
                                      </p:cBhvr>
                                    </p:animEffect>
                                  </p:childTnLst>
                                </p:cTn>
                              </p:par>
                            </p:childTnLst>
                          </p:cTn>
                        </p:par>
                        <p:par>
                          <p:cTn id="80" fill="hold">
                            <p:stCondLst>
                              <p:cond delay="3800"/>
                            </p:stCondLst>
                            <p:childTnLst>
                              <p:par>
                                <p:cTn id="81" presetID="10" presetClass="entr" presetSubtype="0"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200"/>
                                        <p:tgtEl>
                                          <p:spTgt spid="36"/>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200"/>
                                        <p:tgtEl>
                                          <p:spTgt spid="39"/>
                                        </p:tgtEl>
                                      </p:cBhvr>
                                    </p:animEffect>
                                  </p:childTnLst>
                                </p:cTn>
                              </p:par>
                            </p:childTnLst>
                          </p:cTn>
                        </p:par>
                        <p:par>
                          <p:cTn id="88" fill="hold">
                            <p:stCondLst>
                              <p:cond delay="4200"/>
                            </p:stCondLst>
                            <p:childTnLst>
                              <p:par>
                                <p:cTn id="89" presetID="10" presetClass="entr" presetSubtype="0"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200"/>
                                        <p:tgtEl>
                                          <p:spTgt spid="40"/>
                                        </p:tgtEl>
                                      </p:cBhvr>
                                    </p:animEffect>
                                  </p:childTnLst>
                                </p:cTn>
                              </p:par>
                            </p:childTnLst>
                          </p:cTn>
                        </p:par>
                        <p:par>
                          <p:cTn id="92" fill="hold">
                            <p:stCondLst>
                              <p:cond delay="4400"/>
                            </p:stCondLst>
                            <p:childTnLst>
                              <p:par>
                                <p:cTn id="93" presetID="10"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200"/>
                                        <p:tgtEl>
                                          <p:spTgt spid="41"/>
                                        </p:tgtEl>
                                      </p:cBhvr>
                                    </p:animEffect>
                                  </p:childTnLst>
                                </p:cTn>
                              </p:par>
                            </p:childTnLst>
                          </p:cTn>
                        </p:par>
                        <p:par>
                          <p:cTn id="96" fill="hold">
                            <p:stCondLst>
                              <p:cond delay="46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200"/>
                                        <p:tgtEl>
                                          <p:spTgt spid="42"/>
                                        </p:tgtEl>
                                      </p:cBhvr>
                                    </p:animEffect>
                                  </p:childTnLst>
                                </p:cTn>
                              </p:par>
                            </p:childTnLst>
                          </p:cTn>
                        </p:par>
                        <p:par>
                          <p:cTn id="100" fill="hold">
                            <p:stCondLst>
                              <p:cond delay="4800"/>
                            </p:stCondLst>
                            <p:childTnLst>
                              <p:par>
                                <p:cTn id="101" presetID="10" presetClass="entr" presetSubtype="0"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200"/>
                                        <p:tgtEl>
                                          <p:spTgt spid="43"/>
                                        </p:tgtEl>
                                      </p:cBhvr>
                                    </p:animEffect>
                                  </p:childTnLst>
                                </p:cTn>
                              </p:par>
                            </p:childTnLst>
                          </p:cTn>
                        </p:par>
                        <p:par>
                          <p:cTn id="104" fill="hold">
                            <p:stCondLst>
                              <p:cond delay="5000"/>
                            </p:stCondLst>
                            <p:childTnLst>
                              <p:par>
                                <p:cTn id="105" presetID="10"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200"/>
                                        <p:tgtEl>
                                          <p:spTgt spid="44"/>
                                        </p:tgtEl>
                                      </p:cBhvr>
                                    </p:animEffect>
                                  </p:childTnLst>
                                </p:cTn>
                              </p:par>
                            </p:childTnLst>
                          </p:cTn>
                        </p:par>
                        <p:par>
                          <p:cTn id="108" fill="hold">
                            <p:stCondLst>
                              <p:cond delay="5200"/>
                            </p:stCondLst>
                            <p:childTnLst>
                              <p:par>
                                <p:cTn id="109" presetID="10"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200"/>
                                        <p:tgtEl>
                                          <p:spTgt spid="45"/>
                                        </p:tgtEl>
                                      </p:cBhvr>
                                    </p:animEffect>
                                  </p:childTnLst>
                                </p:cTn>
                              </p:par>
                            </p:childTnLst>
                          </p:cTn>
                        </p:par>
                        <p:par>
                          <p:cTn id="112" fill="hold">
                            <p:stCondLst>
                              <p:cond delay="5400"/>
                            </p:stCondLst>
                            <p:childTnLst>
                              <p:par>
                                <p:cTn id="113" presetID="10" presetClass="entr" presetSubtype="0" fill="hold" grpId="0" nodeType="after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200"/>
                                        <p:tgtEl>
                                          <p:spTgt spid="73"/>
                                        </p:tgtEl>
                                      </p:cBhvr>
                                    </p:animEffect>
                                  </p:childTnLst>
                                </p:cTn>
                              </p:par>
                            </p:childTnLst>
                          </p:cTn>
                        </p:par>
                        <p:par>
                          <p:cTn id="116" fill="hold">
                            <p:stCondLst>
                              <p:cond delay="5600"/>
                            </p:stCondLst>
                            <p:childTnLst>
                              <p:par>
                                <p:cTn id="117" presetID="10" presetClass="entr" presetSubtype="0" fill="hold" grpId="0" nodeType="afterEffect">
                                  <p:stCondLst>
                                    <p:cond delay="0"/>
                                  </p:stCondLst>
                                  <p:childTnLst>
                                    <p:set>
                                      <p:cBhvr>
                                        <p:cTn id="118" dur="1" fill="hold">
                                          <p:stCondLst>
                                            <p:cond delay="0"/>
                                          </p:stCondLst>
                                        </p:cTn>
                                        <p:tgtEl>
                                          <p:spTgt spid="74"/>
                                        </p:tgtEl>
                                        <p:attrNameLst>
                                          <p:attrName>style.visibility</p:attrName>
                                        </p:attrNameLst>
                                      </p:cBhvr>
                                      <p:to>
                                        <p:strVal val="visible"/>
                                      </p:to>
                                    </p:set>
                                    <p:animEffect transition="in" filter="fade">
                                      <p:cBhvr>
                                        <p:cTn id="119" dur="200"/>
                                        <p:tgtEl>
                                          <p:spTgt spid="74"/>
                                        </p:tgtEl>
                                      </p:cBhvr>
                                    </p:animEffect>
                                  </p:childTnLst>
                                </p:cTn>
                              </p:par>
                            </p:childTnLst>
                          </p:cTn>
                        </p:par>
                        <p:par>
                          <p:cTn id="120" fill="hold">
                            <p:stCondLst>
                              <p:cond delay="5800"/>
                            </p:stCondLst>
                            <p:childTnLst>
                              <p:par>
                                <p:cTn id="121" presetID="10" presetClass="entr" presetSubtype="0" fill="hold" grpId="0" nodeType="after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fade">
                                      <p:cBhvr>
                                        <p:cTn id="123" dur="200"/>
                                        <p:tgtEl>
                                          <p:spTgt spid="75"/>
                                        </p:tgtEl>
                                      </p:cBhvr>
                                    </p:animEffect>
                                  </p:childTnLst>
                                </p:cTn>
                              </p:par>
                            </p:childTnLst>
                          </p:cTn>
                        </p:par>
                        <p:par>
                          <p:cTn id="124" fill="hold">
                            <p:stCondLst>
                              <p:cond delay="6000"/>
                            </p:stCondLst>
                            <p:childTnLst>
                              <p:par>
                                <p:cTn id="125" presetID="10" presetClass="entr" presetSubtype="0" fill="hold" grpId="0" nodeType="afterEffect">
                                  <p:stCondLst>
                                    <p:cond delay="0"/>
                                  </p:stCondLst>
                                  <p:childTnLst>
                                    <p:set>
                                      <p:cBhvr>
                                        <p:cTn id="126" dur="1" fill="hold">
                                          <p:stCondLst>
                                            <p:cond delay="0"/>
                                          </p:stCondLst>
                                        </p:cTn>
                                        <p:tgtEl>
                                          <p:spTgt spid="76"/>
                                        </p:tgtEl>
                                        <p:attrNameLst>
                                          <p:attrName>style.visibility</p:attrName>
                                        </p:attrNameLst>
                                      </p:cBhvr>
                                      <p:to>
                                        <p:strVal val="visible"/>
                                      </p:to>
                                    </p:set>
                                    <p:animEffect transition="in" filter="fade">
                                      <p:cBhvr>
                                        <p:cTn id="127" dur="200"/>
                                        <p:tgtEl>
                                          <p:spTgt spid="76"/>
                                        </p:tgtEl>
                                      </p:cBhvr>
                                    </p:animEffect>
                                  </p:childTnLst>
                                </p:cTn>
                              </p:par>
                            </p:childTnLst>
                          </p:cTn>
                        </p:par>
                        <p:par>
                          <p:cTn id="128" fill="hold">
                            <p:stCondLst>
                              <p:cond delay="6200"/>
                            </p:stCondLst>
                            <p:childTnLst>
                              <p:par>
                                <p:cTn id="129" presetID="10" presetClass="entr" presetSubtype="0" fill="hold" grpId="0" nodeType="after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fade">
                                      <p:cBhvr>
                                        <p:cTn id="131" dur="200"/>
                                        <p:tgtEl>
                                          <p:spTgt spid="77"/>
                                        </p:tgtEl>
                                      </p:cBhvr>
                                    </p:animEffect>
                                  </p:childTnLst>
                                </p:cTn>
                              </p:par>
                            </p:childTnLst>
                          </p:cTn>
                        </p:par>
                        <p:par>
                          <p:cTn id="132" fill="hold">
                            <p:stCondLst>
                              <p:cond delay="6400"/>
                            </p:stCondLst>
                            <p:childTnLst>
                              <p:par>
                                <p:cTn id="133" presetID="10" presetClass="entr" presetSubtype="0" fill="hold" grpId="0" nodeType="after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fade">
                                      <p:cBhvr>
                                        <p:cTn id="135" dur="200"/>
                                        <p:tgtEl>
                                          <p:spTgt spid="80"/>
                                        </p:tgtEl>
                                      </p:cBhvr>
                                    </p:animEffect>
                                  </p:childTnLst>
                                </p:cTn>
                              </p:par>
                            </p:childTnLst>
                          </p:cTn>
                        </p:par>
                        <p:par>
                          <p:cTn id="136" fill="hold">
                            <p:stCondLst>
                              <p:cond delay="6600"/>
                            </p:stCondLst>
                            <p:childTnLst>
                              <p:par>
                                <p:cTn id="137" presetID="10" presetClass="entr" presetSubtype="0" fill="hold" grpId="0" nodeType="afterEffect">
                                  <p:stCondLst>
                                    <p:cond delay="0"/>
                                  </p:stCondLst>
                                  <p:childTnLst>
                                    <p:set>
                                      <p:cBhvr>
                                        <p:cTn id="138" dur="1" fill="hold">
                                          <p:stCondLst>
                                            <p:cond delay="0"/>
                                          </p:stCondLst>
                                        </p:cTn>
                                        <p:tgtEl>
                                          <p:spTgt spid="81"/>
                                        </p:tgtEl>
                                        <p:attrNameLst>
                                          <p:attrName>style.visibility</p:attrName>
                                        </p:attrNameLst>
                                      </p:cBhvr>
                                      <p:to>
                                        <p:strVal val="visible"/>
                                      </p:to>
                                    </p:set>
                                    <p:animEffect transition="in" filter="fade">
                                      <p:cBhvr>
                                        <p:cTn id="139" dur="200"/>
                                        <p:tgtEl>
                                          <p:spTgt spid="81"/>
                                        </p:tgtEl>
                                      </p:cBhvr>
                                    </p:animEffect>
                                  </p:childTnLst>
                                </p:cTn>
                              </p:par>
                            </p:childTnLst>
                          </p:cTn>
                        </p:par>
                        <p:par>
                          <p:cTn id="140" fill="hold">
                            <p:stCondLst>
                              <p:cond delay="6800"/>
                            </p:stCondLst>
                            <p:childTnLst>
                              <p:par>
                                <p:cTn id="141" presetID="10" presetClass="entr" presetSubtype="0" fill="hold" grpId="0" nodeType="afterEffect">
                                  <p:stCondLst>
                                    <p:cond delay="0"/>
                                  </p:stCondLst>
                                  <p:childTnLst>
                                    <p:set>
                                      <p:cBhvr>
                                        <p:cTn id="142" dur="1" fill="hold">
                                          <p:stCondLst>
                                            <p:cond delay="0"/>
                                          </p:stCondLst>
                                        </p:cTn>
                                        <p:tgtEl>
                                          <p:spTgt spid="84"/>
                                        </p:tgtEl>
                                        <p:attrNameLst>
                                          <p:attrName>style.visibility</p:attrName>
                                        </p:attrNameLst>
                                      </p:cBhvr>
                                      <p:to>
                                        <p:strVal val="visible"/>
                                      </p:to>
                                    </p:set>
                                    <p:animEffect transition="in" filter="fade">
                                      <p:cBhvr>
                                        <p:cTn id="143" dur="200"/>
                                        <p:tgtEl>
                                          <p:spTgt spid="84"/>
                                        </p:tgtEl>
                                      </p:cBhvr>
                                    </p:animEffect>
                                  </p:childTnLst>
                                </p:cTn>
                              </p:par>
                            </p:childTnLst>
                          </p:cTn>
                        </p:par>
                        <p:par>
                          <p:cTn id="144" fill="hold">
                            <p:stCondLst>
                              <p:cond delay="7000"/>
                            </p:stCondLst>
                            <p:childTnLst>
                              <p:par>
                                <p:cTn id="145" presetID="10" presetClass="entr" presetSubtype="0" fill="hold" grpId="0" nodeType="afterEffect">
                                  <p:stCondLst>
                                    <p:cond delay="0"/>
                                  </p:stCondLst>
                                  <p:childTnLst>
                                    <p:set>
                                      <p:cBhvr>
                                        <p:cTn id="146" dur="1" fill="hold">
                                          <p:stCondLst>
                                            <p:cond delay="0"/>
                                          </p:stCondLst>
                                        </p:cTn>
                                        <p:tgtEl>
                                          <p:spTgt spid="85"/>
                                        </p:tgtEl>
                                        <p:attrNameLst>
                                          <p:attrName>style.visibility</p:attrName>
                                        </p:attrNameLst>
                                      </p:cBhvr>
                                      <p:to>
                                        <p:strVal val="visible"/>
                                      </p:to>
                                    </p:set>
                                    <p:animEffect transition="in" filter="fade">
                                      <p:cBhvr>
                                        <p:cTn id="147" dur="200"/>
                                        <p:tgtEl>
                                          <p:spTgt spid="85"/>
                                        </p:tgtEl>
                                      </p:cBhvr>
                                    </p:animEffect>
                                  </p:childTnLst>
                                </p:cTn>
                              </p:par>
                            </p:childTnLst>
                          </p:cTn>
                        </p:par>
                        <p:par>
                          <p:cTn id="148" fill="hold">
                            <p:stCondLst>
                              <p:cond delay="7200"/>
                            </p:stCondLst>
                            <p:childTnLst>
                              <p:par>
                                <p:cTn id="149" presetID="10" presetClass="entr" presetSubtype="0" fill="hold" grpId="0" nodeType="after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fade">
                                      <p:cBhvr>
                                        <p:cTn id="151" dur="200"/>
                                        <p:tgtEl>
                                          <p:spTgt spid="86"/>
                                        </p:tgtEl>
                                      </p:cBhvr>
                                    </p:animEffect>
                                  </p:childTnLst>
                                </p:cTn>
                              </p:par>
                            </p:childTnLst>
                          </p:cTn>
                        </p:par>
                        <p:par>
                          <p:cTn id="152" fill="hold">
                            <p:stCondLst>
                              <p:cond delay="7400"/>
                            </p:stCondLst>
                            <p:childTnLst>
                              <p:par>
                                <p:cTn id="153" presetID="10" presetClass="entr" presetSubtype="0" fill="hold" grpId="0" nodeType="afterEffect">
                                  <p:stCondLst>
                                    <p:cond delay="0"/>
                                  </p:stCondLst>
                                  <p:childTnLst>
                                    <p:set>
                                      <p:cBhvr>
                                        <p:cTn id="154" dur="1" fill="hold">
                                          <p:stCondLst>
                                            <p:cond delay="0"/>
                                          </p:stCondLst>
                                        </p:cTn>
                                        <p:tgtEl>
                                          <p:spTgt spid="87"/>
                                        </p:tgtEl>
                                        <p:attrNameLst>
                                          <p:attrName>style.visibility</p:attrName>
                                        </p:attrNameLst>
                                      </p:cBhvr>
                                      <p:to>
                                        <p:strVal val="visible"/>
                                      </p:to>
                                    </p:set>
                                    <p:animEffect transition="in" filter="fade">
                                      <p:cBhvr>
                                        <p:cTn id="155" dur="200"/>
                                        <p:tgtEl>
                                          <p:spTgt spid="87"/>
                                        </p:tgtEl>
                                      </p:cBhvr>
                                    </p:animEffect>
                                  </p:childTnLst>
                                </p:cTn>
                              </p:par>
                            </p:childTnLst>
                          </p:cTn>
                        </p:par>
                        <p:par>
                          <p:cTn id="156" fill="hold">
                            <p:stCondLst>
                              <p:cond delay="7600"/>
                            </p:stCondLst>
                            <p:childTnLst>
                              <p:par>
                                <p:cTn id="157" presetID="10" presetClass="entr" presetSubtype="0" fill="hold" grpId="0" nodeType="after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fade">
                                      <p:cBhvr>
                                        <p:cTn id="159" dur="200"/>
                                        <p:tgtEl>
                                          <p:spTgt spid="88"/>
                                        </p:tgtEl>
                                      </p:cBhvr>
                                    </p:animEffect>
                                  </p:childTnLst>
                                </p:cTn>
                              </p:par>
                            </p:childTnLst>
                          </p:cTn>
                        </p:par>
                        <p:par>
                          <p:cTn id="160" fill="hold">
                            <p:stCondLst>
                              <p:cond delay="7800"/>
                            </p:stCondLst>
                            <p:childTnLst>
                              <p:par>
                                <p:cTn id="161" presetID="3" presetClass="emph" presetSubtype="10" fill="hold" grpId="1" nodeType="afterEffect">
                                  <p:stCondLst>
                                    <p:cond delay="1000"/>
                                  </p:stCondLst>
                                  <p:childTnLst>
                                    <p:animClr clrSpc="hsl" dir="ccw">
                                      <p:cBhvr override="childStyle">
                                        <p:cTn id="162" dur="500" fill="hold"/>
                                        <p:tgtEl>
                                          <p:spTgt spid="21"/>
                                        </p:tgtEl>
                                        <p:attrNameLst>
                                          <p:attrName>style.color</p:attrName>
                                        </p:attrNameLst>
                                      </p:cBhvr>
                                      <p:to>
                                        <a:srgbClr val="CD88E0"/>
                                      </p:to>
                                    </p:animClr>
                                  </p:childTnLst>
                                </p:cTn>
                              </p:par>
                              <p:par>
                                <p:cTn id="163" presetID="3" presetClass="emph" presetSubtype="10" fill="hold" grpId="1" nodeType="withEffect">
                                  <p:stCondLst>
                                    <p:cond delay="0"/>
                                  </p:stCondLst>
                                  <p:childTnLst>
                                    <p:animClr clrSpc="hsl" dir="ccw">
                                      <p:cBhvr override="childStyle">
                                        <p:cTn id="164" dur="500" fill="hold"/>
                                        <p:tgtEl>
                                          <p:spTgt spid="38"/>
                                        </p:tgtEl>
                                        <p:attrNameLst>
                                          <p:attrName>style.color</p:attrName>
                                        </p:attrNameLst>
                                      </p:cBhvr>
                                      <p:to>
                                        <a:srgbClr val="CD88E0"/>
                                      </p:to>
                                    </p:animClr>
                                  </p:childTnLst>
                                </p:cTn>
                              </p:par>
                              <p:par>
                                <p:cTn id="165" presetID="3" presetClass="emph" presetSubtype="10" fill="hold" grpId="1" nodeType="withEffect">
                                  <p:stCondLst>
                                    <p:cond delay="0"/>
                                  </p:stCondLst>
                                  <p:childTnLst>
                                    <p:animClr clrSpc="hsl" dir="ccw">
                                      <p:cBhvr override="childStyle">
                                        <p:cTn id="166" dur="500" fill="hold"/>
                                        <p:tgtEl>
                                          <p:spTgt spid="12"/>
                                        </p:tgtEl>
                                        <p:attrNameLst>
                                          <p:attrName>style.color</p:attrName>
                                        </p:attrNameLst>
                                      </p:cBhvr>
                                      <p:to>
                                        <a:srgbClr val="CD88E0"/>
                                      </p:to>
                                    </p:animClr>
                                  </p:childTnLst>
                                </p:cTn>
                              </p:par>
                              <p:par>
                                <p:cTn id="167" presetID="3" presetClass="emph" presetSubtype="10" fill="hold" grpId="1" nodeType="withEffect">
                                  <p:stCondLst>
                                    <p:cond delay="0"/>
                                  </p:stCondLst>
                                  <p:childTnLst>
                                    <p:animClr clrSpc="hsl" dir="ccw">
                                      <p:cBhvr override="childStyle">
                                        <p:cTn id="168" dur="500" fill="hold"/>
                                        <p:tgtEl>
                                          <p:spTgt spid="13"/>
                                        </p:tgtEl>
                                        <p:attrNameLst>
                                          <p:attrName>style.color</p:attrName>
                                        </p:attrNameLst>
                                      </p:cBhvr>
                                      <p:to>
                                        <a:srgbClr val="CD88E0"/>
                                      </p:to>
                                    </p:animClr>
                                  </p:childTnLst>
                                </p:cTn>
                              </p:par>
                              <p:par>
                                <p:cTn id="169" presetID="3" presetClass="emph" presetSubtype="10" fill="hold" grpId="1" nodeType="withEffect">
                                  <p:stCondLst>
                                    <p:cond delay="0"/>
                                  </p:stCondLst>
                                  <p:childTnLst>
                                    <p:animClr clrSpc="hsl" dir="ccw">
                                      <p:cBhvr override="childStyle">
                                        <p:cTn id="170" dur="500" fill="hold"/>
                                        <p:tgtEl>
                                          <p:spTgt spid="15"/>
                                        </p:tgtEl>
                                        <p:attrNameLst>
                                          <p:attrName>style.color</p:attrName>
                                        </p:attrNameLst>
                                      </p:cBhvr>
                                      <p:to>
                                        <a:srgbClr val="CD88E0"/>
                                      </p:to>
                                    </p:animClr>
                                  </p:childTnLst>
                                </p:cTn>
                              </p:par>
                              <p:par>
                                <p:cTn id="171" presetID="3" presetClass="emph" presetSubtype="10" fill="hold" grpId="1" nodeType="withEffect">
                                  <p:stCondLst>
                                    <p:cond delay="0"/>
                                  </p:stCondLst>
                                  <p:childTnLst>
                                    <p:animClr clrSpc="hsl" dir="ccw">
                                      <p:cBhvr override="childStyle">
                                        <p:cTn id="172" dur="500" fill="hold"/>
                                        <p:tgtEl>
                                          <p:spTgt spid="16"/>
                                        </p:tgtEl>
                                        <p:attrNameLst>
                                          <p:attrName>style.color</p:attrName>
                                        </p:attrNameLst>
                                      </p:cBhvr>
                                      <p:to>
                                        <a:srgbClr val="CD88E0"/>
                                      </p:to>
                                    </p:animClr>
                                  </p:childTnLst>
                                </p:cTn>
                              </p:par>
                              <p:par>
                                <p:cTn id="173" presetID="3" presetClass="emph" presetSubtype="10" fill="hold" grpId="1" nodeType="withEffect">
                                  <p:stCondLst>
                                    <p:cond delay="0"/>
                                  </p:stCondLst>
                                  <p:childTnLst>
                                    <p:animClr clrSpc="hsl" dir="ccw">
                                      <p:cBhvr override="childStyle">
                                        <p:cTn id="174" dur="500" fill="hold"/>
                                        <p:tgtEl>
                                          <p:spTgt spid="17"/>
                                        </p:tgtEl>
                                        <p:attrNameLst>
                                          <p:attrName>style.color</p:attrName>
                                        </p:attrNameLst>
                                      </p:cBhvr>
                                      <p:to>
                                        <a:srgbClr val="CD88E0"/>
                                      </p:to>
                                    </p:animClr>
                                  </p:childTnLst>
                                </p:cTn>
                              </p:par>
                              <p:par>
                                <p:cTn id="175" presetID="3" presetClass="emph" presetSubtype="10" fill="hold" grpId="1" nodeType="withEffect">
                                  <p:stCondLst>
                                    <p:cond delay="0"/>
                                  </p:stCondLst>
                                  <p:childTnLst>
                                    <p:animClr clrSpc="hsl" dir="ccw">
                                      <p:cBhvr override="childStyle">
                                        <p:cTn id="176" dur="500" fill="hold"/>
                                        <p:tgtEl>
                                          <p:spTgt spid="18"/>
                                        </p:tgtEl>
                                        <p:attrNameLst>
                                          <p:attrName>style.color</p:attrName>
                                        </p:attrNameLst>
                                      </p:cBhvr>
                                      <p:to>
                                        <a:srgbClr val="CD88E0"/>
                                      </p:to>
                                    </p:animClr>
                                  </p:childTnLst>
                                </p:cTn>
                              </p:par>
                              <p:par>
                                <p:cTn id="177" presetID="3" presetClass="emph" presetSubtype="10" fill="hold" grpId="1" nodeType="withEffect">
                                  <p:stCondLst>
                                    <p:cond delay="0"/>
                                  </p:stCondLst>
                                  <p:childTnLst>
                                    <p:animClr clrSpc="hsl" dir="ccw">
                                      <p:cBhvr override="childStyle">
                                        <p:cTn id="178" dur="500" fill="hold"/>
                                        <p:tgtEl>
                                          <p:spTgt spid="19"/>
                                        </p:tgtEl>
                                        <p:attrNameLst>
                                          <p:attrName>style.color</p:attrName>
                                        </p:attrNameLst>
                                      </p:cBhvr>
                                      <p:to>
                                        <a:srgbClr val="CD88E0"/>
                                      </p:to>
                                    </p:animClr>
                                  </p:childTnLst>
                                </p:cTn>
                              </p:par>
                              <p:par>
                                <p:cTn id="179" presetID="3" presetClass="emph" presetSubtype="10" fill="hold" grpId="1" nodeType="withEffect">
                                  <p:stCondLst>
                                    <p:cond delay="0"/>
                                  </p:stCondLst>
                                  <p:childTnLst>
                                    <p:animClr clrSpc="hsl" dir="ccw">
                                      <p:cBhvr override="childStyle">
                                        <p:cTn id="180" dur="500" fill="hold"/>
                                        <p:tgtEl>
                                          <p:spTgt spid="20"/>
                                        </p:tgtEl>
                                        <p:attrNameLst>
                                          <p:attrName>style.color</p:attrName>
                                        </p:attrNameLst>
                                      </p:cBhvr>
                                      <p:to>
                                        <a:srgbClr val="CD88E0"/>
                                      </p:to>
                                    </p:animClr>
                                  </p:childTnLst>
                                </p:cTn>
                              </p:par>
                              <p:par>
                                <p:cTn id="181" presetID="3" presetClass="emph" presetSubtype="10" fill="hold" grpId="1" nodeType="withEffect">
                                  <p:stCondLst>
                                    <p:cond delay="0"/>
                                  </p:stCondLst>
                                  <p:childTnLst>
                                    <p:animClr clrSpc="hsl" dir="ccw">
                                      <p:cBhvr override="childStyle">
                                        <p:cTn id="182" dur="500" fill="hold"/>
                                        <p:tgtEl>
                                          <p:spTgt spid="22"/>
                                        </p:tgtEl>
                                        <p:attrNameLst>
                                          <p:attrName>style.color</p:attrName>
                                        </p:attrNameLst>
                                      </p:cBhvr>
                                      <p:to>
                                        <a:srgbClr val="CD88E0"/>
                                      </p:to>
                                    </p:animClr>
                                  </p:childTnLst>
                                </p:cTn>
                              </p:par>
                              <p:par>
                                <p:cTn id="183" presetID="3" presetClass="emph" presetSubtype="10" fill="hold" grpId="1" nodeType="withEffect">
                                  <p:stCondLst>
                                    <p:cond delay="0"/>
                                  </p:stCondLst>
                                  <p:childTnLst>
                                    <p:animClr clrSpc="hsl" dir="ccw">
                                      <p:cBhvr override="childStyle">
                                        <p:cTn id="184" dur="500" fill="hold"/>
                                        <p:tgtEl>
                                          <p:spTgt spid="23"/>
                                        </p:tgtEl>
                                        <p:attrNameLst>
                                          <p:attrName>style.color</p:attrName>
                                        </p:attrNameLst>
                                      </p:cBhvr>
                                      <p:to>
                                        <a:srgbClr val="CD88E0"/>
                                      </p:to>
                                    </p:animClr>
                                  </p:childTnLst>
                                </p:cTn>
                              </p:par>
                              <p:par>
                                <p:cTn id="185" presetID="3" presetClass="emph" presetSubtype="10" fill="hold" grpId="1" nodeType="withEffect">
                                  <p:stCondLst>
                                    <p:cond delay="0"/>
                                  </p:stCondLst>
                                  <p:childTnLst>
                                    <p:animClr clrSpc="hsl" dir="ccw">
                                      <p:cBhvr override="childStyle">
                                        <p:cTn id="186" dur="500" fill="hold"/>
                                        <p:tgtEl>
                                          <p:spTgt spid="24"/>
                                        </p:tgtEl>
                                        <p:attrNameLst>
                                          <p:attrName>style.color</p:attrName>
                                        </p:attrNameLst>
                                      </p:cBhvr>
                                      <p:to>
                                        <a:srgbClr val="CD88E0"/>
                                      </p:to>
                                    </p:animClr>
                                  </p:childTnLst>
                                </p:cTn>
                              </p:par>
                              <p:par>
                                <p:cTn id="187" presetID="3" presetClass="emph" presetSubtype="10" fill="hold" grpId="1" nodeType="withEffect">
                                  <p:stCondLst>
                                    <p:cond delay="0"/>
                                  </p:stCondLst>
                                  <p:childTnLst>
                                    <p:animClr clrSpc="hsl" dir="ccw">
                                      <p:cBhvr override="childStyle">
                                        <p:cTn id="188" dur="500" fill="hold"/>
                                        <p:tgtEl>
                                          <p:spTgt spid="26"/>
                                        </p:tgtEl>
                                        <p:attrNameLst>
                                          <p:attrName>style.color</p:attrName>
                                        </p:attrNameLst>
                                      </p:cBhvr>
                                      <p:to>
                                        <a:srgbClr val="CD88E0"/>
                                      </p:to>
                                    </p:animClr>
                                  </p:childTnLst>
                                </p:cTn>
                              </p:par>
                              <p:par>
                                <p:cTn id="189" presetID="3" presetClass="emph" presetSubtype="10" fill="hold" grpId="1" nodeType="withEffect">
                                  <p:stCondLst>
                                    <p:cond delay="0"/>
                                  </p:stCondLst>
                                  <p:childTnLst>
                                    <p:animClr clrSpc="hsl" dir="ccw">
                                      <p:cBhvr override="childStyle">
                                        <p:cTn id="190" dur="500" fill="hold"/>
                                        <p:tgtEl>
                                          <p:spTgt spid="27"/>
                                        </p:tgtEl>
                                        <p:attrNameLst>
                                          <p:attrName>style.color</p:attrName>
                                        </p:attrNameLst>
                                      </p:cBhvr>
                                      <p:to>
                                        <a:srgbClr val="CD88E0"/>
                                      </p:to>
                                    </p:animClr>
                                  </p:childTnLst>
                                </p:cTn>
                              </p:par>
                              <p:par>
                                <p:cTn id="191" presetID="3" presetClass="emph" presetSubtype="10" fill="hold" grpId="1" nodeType="withEffect">
                                  <p:stCondLst>
                                    <p:cond delay="0"/>
                                  </p:stCondLst>
                                  <p:childTnLst>
                                    <p:animClr clrSpc="hsl" dir="ccw">
                                      <p:cBhvr override="childStyle">
                                        <p:cTn id="192" dur="500" fill="hold"/>
                                        <p:tgtEl>
                                          <p:spTgt spid="28"/>
                                        </p:tgtEl>
                                        <p:attrNameLst>
                                          <p:attrName>style.color</p:attrName>
                                        </p:attrNameLst>
                                      </p:cBhvr>
                                      <p:to>
                                        <a:srgbClr val="CD88E0"/>
                                      </p:to>
                                    </p:animClr>
                                  </p:childTnLst>
                                </p:cTn>
                              </p:par>
                              <p:par>
                                <p:cTn id="193" presetID="3" presetClass="emph" presetSubtype="10" fill="hold" grpId="1" nodeType="withEffect">
                                  <p:stCondLst>
                                    <p:cond delay="0"/>
                                  </p:stCondLst>
                                  <p:childTnLst>
                                    <p:animClr clrSpc="hsl" dir="ccw">
                                      <p:cBhvr override="childStyle">
                                        <p:cTn id="194" dur="500" fill="hold"/>
                                        <p:tgtEl>
                                          <p:spTgt spid="30"/>
                                        </p:tgtEl>
                                        <p:attrNameLst>
                                          <p:attrName>style.color</p:attrName>
                                        </p:attrNameLst>
                                      </p:cBhvr>
                                      <p:to>
                                        <a:srgbClr val="CD88E0"/>
                                      </p:to>
                                    </p:animClr>
                                  </p:childTnLst>
                                </p:cTn>
                              </p:par>
                              <p:par>
                                <p:cTn id="195" presetID="3" presetClass="emph" presetSubtype="10" fill="hold" grpId="1" nodeType="withEffect">
                                  <p:stCondLst>
                                    <p:cond delay="0"/>
                                  </p:stCondLst>
                                  <p:childTnLst>
                                    <p:animClr clrSpc="hsl" dir="ccw">
                                      <p:cBhvr override="childStyle">
                                        <p:cTn id="196" dur="500" fill="hold"/>
                                        <p:tgtEl>
                                          <p:spTgt spid="31"/>
                                        </p:tgtEl>
                                        <p:attrNameLst>
                                          <p:attrName>style.color</p:attrName>
                                        </p:attrNameLst>
                                      </p:cBhvr>
                                      <p:to>
                                        <a:srgbClr val="CD88E0"/>
                                      </p:to>
                                    </p:animClr>
                                  </p:childTnLst>
                                </p:cTn>
                              </p:par>
                              <p:par>
                                <p:cTn id="197" presetID="3" presetClass="emph" presetSubtype="10" fill="hold" grpId="1" nodeType="withEffect">
                                  <p:stCondLst>
                                    <p:cond delay="0"/>
                                  </p:stCondLst>
                                  <p:childTnLst>
                                    <p:animClr clrSpc="hsl" dir="ccw">
                                      <p:cBhvr override="childStyle">
                                        <p:cTn id="198" dur="500" fill="hold"/>
                                        <p:tgtEl>
                                          <p:spTgt spid="33"/>
                                        </p:tgtEl>
                                        <p:attrNameLst>
                                          <p:attrName>style.color</p:attrName>
                                        </p:attrNameLst>
                                      </p:cBhvr>
                                      <p:to>
                                        <a:srgbClr val="CD88E0"/>
                                      </p:to>
                                    </p:animClr>
                                  </p:childTnLst>
                                </p:cTn>
                              </p:par>
                              <p:par>
                                <p:cTn id="199" presetID="3" presetClass="emph" presetSubtype="10" fill="hold" grpId="1" nodeType="withEffect">
                                  <p:stCondLst>
                                    <p:cond delay="0"/>
                                  </p:stCondLst>
                                  <p:childTnLst>
                                    <p:animClr clrSpc="hsl" dir="ccw">
                                      <p:cBhvr override="childStyle">
                                        <p:cTn id="200" dur="500" fill="hold"/>
                                        <p:tgtEl>
                                          <p:spTgt spid="36"/>
                                        </p:tgtEl>
                                        <p:attrNameLst>
                                          <p:attrName>style.color</p:attrName>
                                        </p:attrNameLst>
                                      </p:cBhvr>
                                      <p:to>
                                        <a:srgbClr val="CD88E0"/>
                                      </p:to>
                                    </p:animClr>
                                  </p:childTnLst>
                                </p:cTn>
                              </p:par>
                              <p:par>
                                <p:cTn id="201" presetID="3" presetClass="emph" presetSubtype="10" fill="hold" grpId="1" nodeType="withEffect">
                                  <p:stCondLst>
                                    <p:cond delay="0"/>
                                  </p:stCondLst>
                                  <p:childTnLst>
                                    <p:animClr clrSpc="hsl" dir="ccw">
                                      <p:cBhvr override="childStyle">
                                        <p:cTn id="202" dur="500" fill="hold"/>
                                        <p:tgtEl>
                                          <p:spTgt spid="39"/>
                                        </p:tgtEl>
                                        <p:attrNameLst>
                                          <p:attrName>style.color</p:attrName>
                                        </p:attrNameLst>
                                      </p:cBhvr>
                                      <p:to>
                                        <a:srgbClr val="CD88E0"/>
                                      </p:to>
                                    </p:animClr>
                                  </p:childTnLst>
                                </p:cTn>
                              </p:par>
                              <p:par>
                                <p:cTn id="203" presetID="3" presetClass="emph" presetSubtype="10" fill="hold" grpId="1" nodeType="withEffect">
                                  <p:stCondLst>
                                    <p:cond delay="0"/>
                                  </p:stCondLst>
                                  <p:childTnLst>
                                    <p:animClr clrSpc="hsl" dir="ccw">
                                      <p:cBhvr override="childStyle">
                                        <p:cTn id="204" dur="500" fill="hold"/>
                                        <p:tgtEl>
                                          <p:spTgt spid="40"/>
                                        </p:tgtEl>
                                        <p:attrNameLst>
                                          <p:attrName>style.color</p:attrName>
                                        </p:attrNameLst>
                                      </p:cBhvr>
                                      <p:to>
                                        <a:srgbClr val="CD88E0"/>
                                      </p:to>
                                    </p:animClr>
                                  </p:childTnLst>
                                </p:cTn>
                              </p:par>
                              <p:par>
                                <p:cTn id="205" presetID="3" presetClass="emph" presetSubtype="10" fill="hold" grpId="1" nodeType="withEffect">
                                  <p:stCondLst>
                                    <p:cond delay="0"/>
                                  </p:stCondLst>
                                  <p:childTnLst>
                                    <p:animClr clrSpc="hsl" dir="ccw">
                                      <p:cBhvr override="childStyle">
                                        <p:cTn id="206" dur="500" fill="hold"/>
                                        <p:tgtEl>
                                          <p:spTgt spid="41"/>
                                        </p:tgtEl>
                                        <p:attrNameLst>
                                          <p:attrName>style.color</p:attrName>
                                        </p:attrNameLst>
                                      </p:cBhvr>
                                      <p:to>
                                        <a:srgbClr val="CD88E0"/>
                                      </p:to>
                                    </p:animClr>
                                  </p:childTnLst>
                                </p:cTn>
                              </p:par>
                              <p:par>
                                <p:cTn id="207" presetID="3" presetClass="emph" presetSubtype="10" fill="hold" grpId="1" nodeType="withEffect">
                                  <p:stCondLst>
                                    <p:cond delay="0"/>
                                  </p:stCondLst>
                                  <p:childTnLst>
                                    <p:animClr clrSpc="hsl" dir="ccw">
                                      <p:cBhvr override="childStyle">
                                        <p:cTn id="208" dur="500" fill="hold"/>
                                        <p:tgtEl>
                                          <p:spTgt spid="42"/>
                                        </p:tgtEl>
                                        <p:attrNameLst>
                                          <p:attrName>style.color</p:attrName>
                                        </p:attrNameLst>
                                      </p:cBhvr>
                                      <p:to>
                                        <a:srgbClr val="CD88E0"/>
                                      </p:to>
                                    </p:animClr>
                                  </p:childTnLst>
                                </p:cTn>
                              </p:par>
                              <p:par>
                                <p:cTn id="209" presetID="3" presetClass="emph" presetSubtype="10" fill="hold" grpId="1" nodeType="withEffect">
                                  <p:stCondLst>
                                    <p:cond delay="0"/>
                                  </p:stCondLst>
                                  <p:childTnLst>
                                    <p:animClr clrSpc="hsl" dir="ccw">
                                      <p:cBhvr override="childStyle">
                                        <p:cTn id="210" dur="500" fill="hold"/>
                                        <p:tgtEl>
                                          <p:spTgt spid="43"/>
                                        </p:tgtEl>
                                        <p:attrNameLst>
                                          <p:attrName>style.color</p:attrName>
                                        </p:attrNameLst>
                                      </p:cBhvr>
                                      <p:to>
                                        <a:srgbClr val="CD88E0"/>
                                      </p:to>
                                    </p:animClr>
                                  </p:childTnLst>
                                </p:cTn>
                              </p:par>
                              <p:par>
                                <p:cTn id="211" presetID="3" presetClass="emph" presetSubtype="10" fill="hold" grpId="1" nodeType="withEffect">
                                  <p:stCondLst>
                                    <p:cond delay="0"/>
                                  </p:stCondLst>
                                  <p:childTnLst>
                                    <p:animClr clrSpc="hsl" dir="ccw">
                                      <p:cBhvr override="childStyle">
                                        <p:cTn id="212" dur="500" fill="hold"/>
                                        <p:tgtEl>
                                          <p:spTgt spid="44"/>
                                        </p:tgtEl>
                                        <p:attrNameLst>
                                          <p:attrName>style.color</p:attrName>
                                        </p:attrNameLst>
                                      </p:cBhvr>
                                      <p:to>
                                        <a:srgbClr val="CD88E0"/>
                                      </p:to>
                                    </p:animClr>
                                  </p:childTnLst>
                                </p:cTn>
                              </p:par>
                              <p:par>
                                <p:cTn id="213" presetID="3" presetClass="emph" presetSubtype="10" fill="hold" grpId="1" nodeType="withEffect">
                                  <p:stCondLst>
                                    <p:cond delay="0"/>
                                  </p:stCondLst>
                                  <p:childTnLst>
                                    <p:animClr clrSpc="hsl" dir="ccw">
                                      <p:cBhvr override="childStyle">
                                        <p:cTn id="214" dur="500" fill="hold"/>
                                        <p:tgtEl>
                                          <p:spTgt spid="45"/>
                                        </p:tgtEl>
                                        <p:attrNameLst>
                                          <p:attrName>style.color</p:attrName>
                                        </p:attrNameLst>
                                      </p:cBhvr>
                                      <p:to>
                                        <a:srgbClr val="CD88E0"/>
                                      </p:to>
                                    </p:animClr>
                                  </p:childTnLst>
                                </p:cTn>
                              </p:par>
                              <p:par>
                                <p:cTn id="215" presetID="3" presetClass="emph" presetSubtype="10" fill="hold" grpId="1" nodeType="withEffect">
                                  <p:stCondLst>
                                    <p:cond delay="0"/>
                                  </p:stCondLst>
                                  <p:childTnLst>
                                    <p:animClr clrSpc="hsl" dir="ccw">
                                      <p:cBhvr override="childStyle">
                                        <p:cTn id="216" dur="500" fill="hold"/>
                                        <p:tgtEl>
                                          <p:spTgt spid="73"/>
                                        </p:tgtEl>
                                        <p:attrNameLst>
                                          <p:attrName>style.color</p:attrName>
                                        </p:attrNameLst>
                                      </p:cBhvr>
                                      <p:to>
                                        <a:srgbClr val="CD88E0"/>
                                      </p:to>
                                    </p:animClr>
                                  </p:childTnLst>
                                </p:cTn>
                              </p:par>
                              <p:par>
                                <p:cTn id="217" presetID="3" presetClass="emph" presetSubtype="10" fill="hold" grpId="1" nodeType="withEffect">
                                  <p:stCondLst>
                                    <p:cond delay="0"/>
                                  </p:stCondLst>
                                  <p:childTnLst>
                                    <p:animClr clrSpc="hsl" dir="ccw">
                                      <p:cBhvr override="childStyle">
                                        <p:cTn id="218" dur="500" fill="hold"/>
                                        <p:tgtEl>
                                          <p:spTgt spid="74"/>
                                        </p:tgtEl>
                                        <p:attrNameLst>
                                          <p:attrName>style.color</p:attrName>
                                        </p:attrNameLst>
                                      </p:cBhvr>
                                      <p:to>
                                        <a:srgbClr val="CD88E0"/>
                                      </p:to>
                                    </p:animClr>
                                  </p:childTnLst>
                                </p:cTn>
                              </p:par>
                              <p:par>
                                <p:cTn id="219" presetID="3" presetClass="emph" presetSubtype="10" fill="hold" grpId="1" nodeType="withEffect">
                                  <p:stCondLst>
                                    <p:cond delay="0"/>
                                  </p:stCondLst>
                                  <p:childTnLst>
                                    <p:animClr clrSpc="hsl" dir="ccw">
                                      <p:cBhvr override="childStyle">
                                        <p:cTn id="220" dur="500" fill="hold"/>
                                        <p:tgtEl>
                                          <p:spTgt spid="75"/>
                                        </p:tgtEl>
                                        <p:attrNameLst>
                                          <p:attrName>style.color</p:attrName>
                                        </p:attrNameLst>
                                      </p:cBhvr>
                                      <p:to>
                                        <a:srgbClr val="CD88E0"/>
                                      </p:to>
                                    </p:animClr>
                                  </p:childTnLst>
                                </p:cTn>
                              </p:par>
                              <p:par>
                                <p:cTn id="221" presetID="3" presetClass="emph" presetSubtype="10" fill="hold" grpId="1" nodeType="withEffect">
                                  <p:stCondLst>
                                    <p:cond delay="0"/>
                                  </p:stCondLst>
                                  <p:childTnLst>
                                    <p:animClr clrSpc="hsl" dir="ccw">
                                      <p:cBhvr override="childStyle">
                                        <p:cTn id="222" dur="500" fill="hold"/>
                                        <p:tgtEl>
                                          <p:spTgt spid="76"/>
                                        </p:tgtEl>
                                        <p:attrNameLst>
                                          <p:attrName>style.color</p:attrName>
                                        </p:attrNameLst>
                                      </p:cBhvr>
                                      <p:to>
                                        <a:srgbClr val="CD88E0"/>
                                      </p:to>
                                    </p:animClr>
                                  </p:childTnLst>
                                </p:cTn>
                              </p:par>
                              <p:par>
                                <p:cTn id="223" presetID="3" presetClass="emph" presetSubtype="10" fill="hold" grpId="1" nodeType="withEffect">
                                  <p:stCondLst>
                                    <p:cond delay="0"/>
                                  </p:stCondLst>
                                  <p:childTnLst>
                                    <p:animClr clrSpc="hsl" dir="ccw">
                                      <p:cBhvr override="childStyle">
                                        <p:cTn id="224" dur="500" fill="hold"/>
                                        <p:tgtEl>
                                          <p:spTgt spid="77"/>
                                        </p:tgtEl>
                                        <p:attrNameLst>
                                          <p:attrName>style.color</p:attrName>
                                        </p:attrNameLst>
                                      </p:cBhvr>
                                      <p:to>
                                        <a:srgbClr val="CD88E0"/>
                                      </p:to>
                                    </p:animClr>
                                  </p:childTnLst>
                                </p:cTn>
                              </p:par>
                              <p:par>
                                <p:cTn id="225" presetID="3" presetClass="emph" presetSubtype="10" fill="hold" grpId="1" nodeType="withEffect">
                                  <p:stCondLst>
                                    <p:cond delay="0"/>
                                  </p:stCondLst>
                                  <p:childTnLst>
                                    <p:animClr clrSpc="hsl" dir="ccw">
                                      <p:cBhvr override="childStyle">
                                        <p:cTn id="226" dur="500" fill="hold"/>
                                        <p:tgtEl>
                                          <p:spTgt spid="80"/>
                                        </p:tgtEl>
                                        <p:attrNameLst>
                                          <p:attrName>style.color</p:attrName>
                                        </p:attrNameLst>
                                      </p:cBhvr>
                                      <p:to>
                                        <a:srgbClr val="CD88E0"/>
                                      </p:to>
                                    </p:animClr>
                                  </p:childTnLst>
                                </p:cTn>
                              </p:par>
                              <p:par>
                                <p:cTn id="227" presetID="3" presetClass="emph" presetSubtype="10" fill="hold" grpId="1" nodeType="withEffect">
                                  <p:stCondLst>
                                    <p:cond delay="0"/>
                                  </p:stCondLst>
                                  <p:childTnLst>
                                    <p:animClr clrSpc="hsl" dir="ccw">
                                      <p:cBhvr override="childStyle">
                                        <p:cTn id="228" dur="500" fill="hold"/>
                                        <p:tgtEl>
                                          <p:spTgt spid="81"/>
                                        </p:tgtEl>
                                        <p:attrNameLst>
                                          <p:attrName>style.color</p:attrName>
                                        </p:attrNameLst>
                                      </p:cBhvr>
                                      <p:to>
                                        <a:srgbClr val="CD88E0"/>
                                      </p:to>
                                    </p:animClr>
                                  </p:childTnLst>
                                </p:cTn>
                              </p:par>
                              <p:par>
                                <p:cTn id="229" presetID="3" presetClass="emph" presetSubtype="10" fill="hold" grpId="1" nodeType="withEffect">
                                  <p:stCondLst>
                                    <p:cond delay="0"/>
                                  </p:stCondLst>
                                  <p:childTnLst>
                                    <p:animClr clrSpc="hsl" dir="ccw">
                                      <p:cBhvr override="childStyle">
                                        <p:cTn id="230" dur="500" fill="hold"/>
                                        <p:tgtEl>
                                          <p:spTgt spid="84"/>
                                        </p:tgtEl>
                                        <p:attrNameLst>
                                          <p:attrName>style.color</p:attrName>
                                        </p:attrNameLst>
                                      </p:cBhvr>
                                      <p:to>
                                        <a:srgbClr val="CD88E0"/>
                                      </p:to>
                                    </p:animClr>
                                  </p:childTnLst>
                                </p:cTn>
                              </p:par>
                              <p:par>
                                <p:cTn id="231" presetID="3" presetClass="emph" presetSubtype="10" fill="hold" grpId="1" nodeType="withEffect">
                                  <p:stCondLst>
                                    <p:cond delay="0"/>
                                  </p:stCondLst>
                                  <p:childTnLst>
                                    <p:animClr clrSpc="hsl" dir="ccw">
                                      <p:cBhvr override="childStyle">
                                        <p:cTn id="232" dur="500" fill="hold"/>
                                        <p:tgtEl>
                                          <p:spTgt spid="85"/>
                                        </p:tgtEl>
                                        <p:attrNameLst>
                                          <p:attrName>style.color</p:attrName>
                                        </p:attrNameLst>
                                      </p:cBhvr>
                                      <p:to>
                                        <a:srgbClr val="CD88E0"/>
                                      </p:to>
                                    </p:animClr>
                                  </p:childTnLst>
                                </p:cTn>
                              </p:par>
                              <p:par>
                                <p:cTn id="233" presetID="3" presetClass="emph" presetSubtype="10" fill="hold" grpId="1" nodeType="withEffect">
                                  <p:stCondLst>
                                    <p:cond delay="0"/>
                                  </p:stCondLst>
                                  <p:childTnLst>
                                    <p:animClr clrSpc="hsl" dir="ccw">
                                      <p:cBhvr override="childStyle">
                                        <p:cTn id="234" dur="500" fill="hold"/>
                                        <p:tgtEl>
                                          <p:spTgt spid="86"/>
                                        </p:tgtEl>
                                        <p:attrNameLst>
                                          <p:attrName>style.color</p:attrName>
                                        </p:attrNameLst>
                                      </p:cBhvr>
                                      <p:to>
                                        <a:srgbClr val="CD88E0"/>
                                      </p:to>
                                    </p:animClr>
                                  </p:childTnLst>
                                </p:cTn>
                              </p:par>
                              <p:par>
                                <p:cTn id="235" presetID="3" presetClass="emph" presetSubtype="10" fill="hold" grpId="1" nodeType="withEffect">
                                  <p:stCondLst>
                                    <p:cond delay="0"/>
                                  </p:stCondLst>
                                  <p:childTnLst>
                                    <p:animClr clrSpc="hsl" dir="ccw">
                                      <p:cBhvr override="childStyle">
                                        <p:cTn id="236" dur="500" fill="hold"/>
                                        <p:tgtEl>
                                          <p:spTgt spid="87"/>
                                        </p:tgtEl>
                                        <p:attrNameLst>
                                          <p:attrName>style.color</p:attrName>
                                        </p:attrNameLst>
                                      </p:cBhvr>
                                      <p:to>
                                        <a:srgbClr val="CD88E0"/>
                                      </p:to>
                                    </p:animClr>
                                  </p:childTnLst>
                                </p:cTn>
                              </p:par>
                              <p:par>
                                <p:cTn id="237" presetID="3" presetClass="emph" presetSubtype="10" fill="hold" grpId="1" nodeType="withEffect">
                                  <p:stCondLst>
                                    <p:cond delay="0"/>
                                  </p:stCondLst>
                                  <p:childTnLst>
                                    <p:animClr clrSpc="hsl" dir="ccw">
                                      <p:cBhvr override="childStyle">
                                        <p:cTn id="238" dur="500" fill="hold"/>
                                        <p:tgtEl>
                                          <p:spTgt spid="88"/>
                                        </p:tgtEl>
                                        <p:attrNameLst>
                                          <p:attrName>style.color</p:attrName>
                                        </p:attrNameLst>
                                      </p:cBhvr>
                                      <p:to>
                                        <a:srgbClr val="CD88E0"/>
                                      </p:to>
                                    </p:animClr>
                                  </p:childTnLst>
                                </p:cTn>
                              </p:par>
                              <p:par>
                                <p:cTn id="239" presetID="10" presetClass="entr" presetSubtype="0" fill="hold" grpId="0" nodeType="withEffect">
                                  <p:stCondLst>
                                    <p:cond delay="0"/>
                                  </p:stCondLst>
                                  <p:childTnLst>
                                    <p:set>
                                      <p:cBhvr>
                                        <p:cTn id="240" dur="1" fill="hold">
                                          <p:stCondLst>
                                            <p:cond delay="0"/>
                                          </p:stCondLst>
                                        </p:cTn>
                                        <p:tgtEl>
                                          <p:spTgt spid="89"/>
                                        </p:tgtEl>
                                        <p:attrNameLst>
                                          <p:attrName>style.visibility</p:attrName>
                                        </p:attrNameLst>
                                      </p:cBhvr>
                                      <p:to>
                                        <p:strVal val="visible"/>
                                      </p:to>
                                    </p:set>
                                    <p:animEffect transition="in" filter="fade">
                                      <p:cBhvr>
                                        <p:cTn id="241" dur="1000"/>
                                        <p:tgtEl>
                                          <p:spTgt spid="89"/>
                                        </p:tgtEl>
                                      </p:cBhvr>
                                    </p:animEffect>
                                  </p:childTnLst>
                                </p:cTn>
                              </p:par>
                            </p:childTnLst>
                          </p:cTn>
                        </p:par>
                        <p:par>
                          <p:cTn id="242" fill="hold">
                            <p:stCondLst>
                              <p:cond delay="9300"/>
                            </p:stCondLst>
                            <p:childTnLst>
                              <p:par>
                                <p:cTn id="243" presetID="10" presetClass="entr" presetSubtype="0" fill="hold" grpId="0" nodeType="afterEffect">
                                  <p:stCondLst>
                                    <p:cond delay="500"/>
                                  </p:stCondLst>
                                  <p:childTnLst>
                                    <p:set>
                                      <p:cBhvr>
                                        <p:cTn id="244" dur="1" fill="hold">
                                          <p:stCondLst>
                                            <p:cond delay="0"/>
                                          </p:stCondLst>
                                        </p:cTn>
                                        <p:tgtEl>
                                          <p:spTgt spid="90"/>
                                        </p:tgtEl>
                                        <p:attrNameLst>
                                          <p:attrName>style.visibility</p:attrName>
                                        </p:attrNameLst>
                                      </p:cBhvr>
                                      <p:to>
                                        <p:strVal val="visible"/>
                                      </p:to>
                                    </p:set>
                                    <p:animEffect transition="in" filter="fade">
                                      <p:cBhvr>
                                        <p:cTn id="245" dur="1000"/>
                                        <p:tgtEl>
                                          <p:spTgt spid="90"/>
                                        </p:tgtEl>
                                      </p:cBhvr>
                                    </p:animEffect>
                                  </p:childTnLst>
                                </p:cTn>
                              </p:par>
                            </p:childTnLst>
                          </p:cTn>
                        </p:par>
                        <p:par>
                          <p:cTn id="246" fill="hold">
                            <p:stCondLst>
                              <p:cond delay="10800"/>
                            </p:stCondLst>
                            <p:childTnLst>
                              <p:par>
                                <p:cTn id="247" presetID="10" presetClass="entr" presetSubtype="0" fill="hold" grpId="0" nodeType="afterEffect">
                                  <p:stCondLst>
                                    <p:cond delay="1000"/>
                                  </p:stCondLst>
                                  <p:childTnLst>
                                    <p:set>
                                      <p:cBhvr>
                                        <p:cTn id="248" dur="1" fill="hold">
                                          <p:stCondLst>
                                            <p:cond delay="0"/>
                                          </p:stCondLst>
                                        </p:cTn>
                                        <p:tgtEl>
                                          <p:spTgt spid="67"/>
                                        </p:tgtEl>
                                        <p:attrNameLst>
                                          <p:attrName>style.visibility</p:attrName>
                                        </p:attrNameLst>
                                      </p:cBhvr>
                                      <p:to>
                                        <p:strVal val="visible"/>
                                      </p:to>
                                    </p:set>
                                    <p:animEffect transition="in" filter="fade">
                                      <p:cBhvr>
                                        <p:cTn id="24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6" grpId="0"/>
      <p:bldP spid="26" grpId="1"/>
      <p:bldP spid="27" grpId="0"/>
      <p:bldP spid="27" grpId="1"/>
      <p:bldP spid="28" grpId="0"/>
      <p:bldP spid="28" grpId="1"/>
      <p:bldP spid="30" grpId="0"/>
      <p:bldP spid="30" grpId="1"/>
      <p:bldP spid="31" grpId="0"/>
      <p:bldP spid="31" grpId="1"/>
      <p:bldP spid="33" grpId="0"/>
      <p:bldP spid="33" grpId="1"/>
      <p:bldP spid="36" grpId="0"/>
      <p:bldP spid="36"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73" grpId="0"/>
      <p:bldP spid="73" grpId="1"/>
      <p:bldP spid="74" grpId="0"/>
      <p:bldP spid="74" grpId="1"/>
      <p:bldP spid="75" grpId="0"/>
      <p:bldP spid="75" grpId="1"/>
      <p:bldP spid="76" grpId="0"/>
      <p:bldP spid="76" grpId="1"/>
      <p:bldP spid="77" grpId="0"/>
      <p:bldP spid="77" grpId="1"/>
      <p:bldP spid="80" grpId="0"/>
      <p:bldP spid="80" grpId="1"/>
      <p:bldP spid="81" grpId="0"/>
      <p:bldP spid="81" grpId="1"/>
      <p:bldP spid="84" grpId="0"/>
      <p:bldP spid="84" grpId="1"/>
      <p:bldP spid="85" grpId="0"/>
      <p:bldP spid="85" grpId="1"/>
      <p:bldP spid="86" grpId="0"/>
      <p:bldP spid="86" grpId="1"/>
      <p:bldP spid="87" grpId="0"/>
      <p:bldP spid="87" grpId="1"/>
      <p:bldP spid="88" grpId="0"/>
      <p:bldP spid="88" grpId="1"/>
      <p:bldP spid="89" grpId="0"/>
      <p:bldP spid="90" grpId="0"/>
      <p:bldP spid="6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987776" y="1208028"/>
            <a:ext cx="3801013" cy="899537"/>
          </a:xfrm>
        </p:spPr>
        <p:txBody>
          <a:bodyPr/>
          <a:lstStyle/>
          <a:p>
            <a:pPr algn="ctr"/>
            <a:r>
              <a:rPr lang="en-US" dirty="0">
                <a:solidFill>
                  <a:schemeClr val="tx1"/>
                </a:solidFill>
              </a:rPr>
              <a:t>Developed </a:t>
            </a:r>
            <a:br>
              <a:rPr lang="en-US" dirty="0">
                <a:solidFill>
                  <a:schemeClr val="tx1"/>
                </a:solidFill>
              </a:rPr>
            </a:br>
            <a:r>
              <a:rPr lang="en-US" dirty="0">
                <a:solidFill>
                  <a:schemeClr val="tx1"/>
                </a:solidFill>
              </a:rPr>
              <a:t>in the open together</a:t>
            </a:r>
          </a:p>
        </p:txBody>
      </p:sp>
      <p:sp>
        <p:nvSpPr>
          <p:cNvPr id="123" name="Rectangle 122"/>
          <p:cNvSpPr/>
          <p:nvPr/>
        </p:nvSpPr>
        <p:spPr bwMode="auto">
          <a:xfrm rot="2700000">
            <a:off x="5660678" y="3043977"/>
            <a:ext cx="795290" cy="7952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4" name="Rectangle 123"/>
          <p:cNvSpPr/>
          <p:nvPr/>
        </p:nvSpPr>
        <p:spPr bwMode="auto">
          <a:xfrm>
            <a:off x="5826801" y="486"/>
            <a:ext cx="6364336" cy="6857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TextBox 20"/>
          <p:cNvSpPr txBox="1"/>
          <p:nvPr/>
        </p:nvSpPr>
        <p:spPr>
          <a:xfrm>
            <a:off x="6142513" y="368526"/>
            <a:ext cx="5836276" cy="1739039"/>
          </a:xfrm>
          <a:prstGeom prst="rect">
            <a:avLst/>
          </a:prstGeom>
          <a:noFill/>
        </p:spPr>
        <p:txBody>
          <a:bodyPr wrap="square" lIns="179259" tIns="143407" rIns="179259" bIns="143407"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gradFill>
                  <a:gsLst>
                    <a:gs pos="0">
                      <a:schemeClr val="bg1"/>
                    </a:gs>
                    <a:gs pos="100000">
                      <a:schemeClr val="bg1"/>
                    </a:gs>
                  </a:gsLst>
                  <a:lin ang="5400000" scaled="1"/>
                </a:gradFill>
                <a:effectLst/>
                <a:uLnTx/>
                <a:uFillTx/>
                <a:cs typeface="Segoe UI Semibold" panose="020B0702040204020203" pitchFamily="34" charset="0"/>
              </a:rPr>
              <a:t>Fully open development process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cs typeface="Segoe UI Semibold" panose="020B0702040204020203" pitchFamily="34" charset="0"/>
              </a:rPr>
              <a:t>Open</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Source</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cs typeface="Segoe UI Semibold" panose="020B0702040204020203" pitchFamily="34" charset="0"/>
              </a:rPr>
              <a:t>Open</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to community contributions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cs typeface="Segoe UI Semibold" panose="020B0702040204020203" pitchFamily="34" charset="0"/>
              </a:rPr>
              <a:t>Open</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process: roadmap, design docs, standups…</a:t>
            </a:r>
          </a:p>
        </p:txBody>
      </p:sp>
      <p:sp>
        <p:nvSpPr>
          <p:cNvPr id="22" name="TextBox 21"/>
          <p:cNvSpPr txBox="1"/>
          <p:nvPr/>
        </p:nvSpPr>
        <p:spPr>
          <a:xfrm>
            <a:off x="6142513" y="2166594"/>
            <a:ext cx="5836276" cy="1739039"/>
          </a:xfrm>
          <a:prstGeom prst="rect">
            <a:avLst/>
          </a:prstGeom>
          <a:noFill/>
        </p:spPr>
        <p:txBody>
          <a:bodyPr wrap="square" lIns="179259" tIns="143407" rIns="179259" bIns="143407"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gradFill>
                  <a:gsLst>
                    <a:gs pos="0">
                      <a:schemeClr val="bg1"/>
                    </a:gs>
                    <a:gs pos="100000">
                      <a:schemeClr val="bg1"/>
                    </a:gs>
                  </a:gsLst>
                  <a:lin ang="5400000" scaled="1"/>
                </a:gradFill>
                <a:effectLst/>
                <a:uLnTx/>
                <a:uFillTx/>
                <a:cs typeface="Segoe UI Semibold" panose="020B0702040204020203" pitchFamily="34" charset="0"/>
              </a:rPr>
              <a:t>+ Great community momentum</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0">
                      <a:schemeClr val="bg1"/>
                    </a:gs>
                    <a:gs pos="100000">
                      <a:schemeClr val="bg1"/>
                    </a:gs>
                  </a:gsLst>
                  <a:lin ang="5400000" scaled="1"/>
                </a:gradFill>
                <a:effectLst/>
                <a:uLnTx/>
                <a:uFillTx/>
              </a:rPr>
              <a:t>&gt;175</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repositories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0">
                      <a:schemeClr val="bg1"/>
                    </a:gs>
                    <a:gs pos="100000">
                      <a:schemeClr val="bg1"/>
                    </a:gs>
                  </a:gsLst>
                  <a:lin ang="5400000" scaled="1"/>
                </a:gradFill>
                <a:effectLst/>
                <a:uLnTx/>
                <a:uFillTx/>
              </a:rPr>
              <a:t>&gt;24,000</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forks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0">
                      <a:schemeClr val="bg1"/>
                    </a:gs>
                    <a:gs pos="100000">
                      <a:schemeClr val="bg1"/>
                    </a:gs>
                  </a:gsLst>
                  <a:lin ang="5400000" scaled="1"/>
                </a:gradFill>
                <a:effectLst/>
                <a:uLnTx/>
                <a:uFillTx/>
              </a:rPr>
              <a:t>&gt;4,000</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contributors</a:t>
            </a:r>
          </a:p>
        </p:txBody>
      </p:sp>
      <p:sp>
        <p:nvSpPr>
          <p:cNvPr id="23" name="TextBox 22"/>
          <p:cNvSpPr txBox="1"/>
          <p:nvPr/>
        </p:nvSpPr>
        <p:spPr>
          <a:xfrm>
            <a:off x="6142513" y="3977105"/>
            <a:ext cx="5836276" cy="2329286"/>
          </a:xfrm>
          <a:prstGeom prst="rect">
            <a:avLst/>
          </a:prstGeom>
          <a:noFill/>
        </p:spPr>
        <p:txBody>
          <a:bodyPr wrap="square" lIns="179259" tIns="143407" rIns="179259" bIns="143407"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gradFill>
                  <a:gsLst>
                    <a:gs pos="0">
                      <a:schemeClr val="bg1"/>
                    </a:gs>
                    <a:gs pos="100000">
                      <a:schemeClr val="bg1"/>
                    </a:gs>
                  </a:gsLst>
                  <a:lin ang="5400000" scaled="1"/>
                </a:gradFill>
                <a:effectLst/>
                <a:uLnTx/>
                <a:uFillTx/>
                <a:cs typeface="Segoe UI Semibold" panose="020B0702040204020203" pitchFamily="34" charset="0"/>
              </a:rPr>
              <a:t>= Amazing results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0">
                      <a:schemeClr val="bg1"/>
                    </a:gs>
                    <a:gs pos="100000">
                      <a:schemeClr val="bg1"/>
                    </a:gs>
                  </a:gsLst>
                  <a:lin ang="5400000" scaled="1"/>
                </a:gradFill>
                <a:effectLst/>
                <a:uLnTx/>
                <a:uFillTx/>
              </a:rPr>
              <a:t>1.15+</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Million requests/second!</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New performance record for .NET Core</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0">
                      <a:schemeClr val="bg1"/>
                    </a:gs>
                    <a:gs pos="100000">
                      <a:schemeClr val="bg1"/>
                    </a:gs>
                  </a:gsLst>
                  <a:lin ang="5400000" scaled="1"/>
                </a:gradFill>
                <a:effectLst/>
                <a:uLnTx/>
                <a:uFillTx/>
              </a:rPr>
              <a:t>8x</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 node.js performance in our labs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0">
                      <a:schemeClr val="bg1"/>
                    </a:gs>
                    <a:gs pos="100000">
                      <a:schemeClr val="bg1"/>
                    </a:gs>
                  </a:gsLst>
                  <a:lin ang="5400000" scaled="1"/>
                </a:gradFill>
                <a:effectLst/>
                <a:uLnTx/>
                <a:uFillTx/>
              </a:rPr>
              <a:t>~40% </a:t>
            </a: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performance gains contributed </a:t>
            </a:r>
            <a:b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br>
            <a:r>
              <a:rPr kumimoji="0" lang="en-US" sz="1961" b="0" i="0" u="none" strike="noStrike" kern="0" cap="none" spc="0" normalizeH="0" baseline="0" noProof="0" dirty="0">
                <a:ln>
                  <a:noFill/>
                </a:ln>
                <a:gradFill>
                  <a:gsLst>
                    <a:gs pos="0">
                      <a:schemeClr val="bg1"/>
                    </a:gs>
                    <a:gs pos="100000">
                      <a:schemeClr val="bg1"/>
                    </a:gs>
                  </a:gsLst>
                  <a:lin ang="5400000" scaled="1"/>
                </a:gradFill>
                <a:effectLst/>
                <a:uLnTx/>
                <a:uFillTx/>
              </a:rPr>
              <a:t>by community</a:t>
            </a:r>
          </a:p>
        </p:txBody>
      </p:sp>
      <p:sp>
        <p:nvSpPr>
          <p:cNvPr id="35" name="Rectangle 34"/>
          <p:cNvSpPr/>
          <p:nvPr/>
        </p:nvSpPr>
        <p:spPr>
          <a:xfrm>
            <a:off x="222507" y="3597536"/>
            <a:ext cx="5421677" cy="1178143"/>
          </a:xfrm>
          <a:prstGeom prst="rect">
            <a:avLst/>
          </a:prstGeom>
        </p:spPr>
        <p:txBody>
          <a:bodyPr wrap="none">
            <a:spAutoFit/>
          </a:bodyPr>
          <a:lstStyle/>
          <a:p>
            <a:pPr marL="0" marR="0" lvl="0" indent="0" defTabSz="896006" eaLnBrk="1" fontAlgn="auto" latinLnBrk="0" hangingPunct="1">
              <a:lnSpc>
                <a:spcPct val="100000"/>
              </a:lnSpc>
              <a:spcBef>
                <a:spcPts val="0"/>
              </a:spcBef>
              <a:spcAft>
                <a:spcPts val="0"/>
              </a:spcAft>
              <a:buClrTx/>
              <a:buSzTx/>
              <a:buFontTx/>
              <a:buNone/>
              <a:tabLst/>
              <a:defRPr/>
            </a:pPr>
            <a:r>
              <a:rPr kumimoji="0" lang="en-US" sz="3528" b="0" i="0" u="sng" strike="noStrike" kern="0" cap="none" spc="0" normalizeH="0" baseline="0" noProof="0" dirty="0">
                <a:ln w="3175">
                  <a:noFill/>
                </a:ln>
                <a:solidFill>
                  <a:sysClr val="windowText" lastClr="000000"/>
                </a:solidFill>
                <a:effectLst/>
                <a:uLnTx/>
                <a:uFillTx/>
                <a:latin typeface="Segoe UI Semilight"/>
                <a:cs typeface="Arial" charset="0"/>
                <a:hlinkClick r:id="rId3"/>
              </a:rPr>
              <a:t>www.dotnetfoundation.org</a:t>
            </a:r>
            <a:endParaRPr kumimoji="0" lang="en-US" sz="3528" b="0" i="0" u="sng" strike="noStrike" kern="0" cap="none" spc="0" normalizeH="0" baseline="0" noProof="0" dirty="0">
              <a:ln w="3175">
                <a:noFill/>
              </a:ln>
              <a:solidFill>
                <a:sysClr val="windowText" lastClr="000000"/>
              </a:solidFill>
              <a:effectLst/>
              <a:uLnTx/>
              <a:uFillTx/>
              <a:latin typeface="Segoe UI Semilight"/>
              <a:cs typeface="Arial" charset="0"/>
            </a:endParaRPr>
          </a:p>
          <a:p>
            <a:pPr marL="0" marR="0" lvl="0" indent="0" defTabSz="896006" eaLnBrk="1" fontAlgn="auto" latinLnBrk="0" hangingPunct="1">
              <a:lnSpc>
                <a:spcPct val="100000"/>
              </a:lnSpc>
              <a:spcBef>
                <a:spcPts val="0"/>
              </a:spcBef>
              <a:spcAft>
                <a:spcPts val="0"/>
              </a:spcAft>
              <a:buClrTx/>
              <a:buSzTx/>
              <a:buFontTx/>
              <a:buNone/>
              <a:tabLst/>
              <a:defRPr/>
            </a:pPr>
            <a:endParaRPr kumimoji="0" lang="en-US" sz="3528" b="0" i="0" u="sng" strike="noStrike" kern="0" cap="none" spc="0" normalizeH="0" baseline="0" noProof="0" dirty="0">
              <a:ln w="3175">
                <a:noFill/>
              </a:ln>
              <a:solidFill>
                <a:sysClr val="windowText" lastClr="000000"/>
              </a:solidFill>
              <a:effectLst/>
              <a:uLnTx/>
              <a:uFillTx/>
              <a:latin typeface="Segoe UI Semilight"/>
              <a:cs typeface="Arial"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5910" y="4433772"/>
            <a:ext cx="1634868" cy="1634868"/>
          </a:xfrm>
          <a:prstGeom prst="rect">
            <a:avLst/>
          </a:prstGeom>
        </p:spPr>
      </p:pic>
    </p:spTree>
    <p:extLst>
      <p:ext uri="{BB962C8B-B14F-4D97-AF65-F5344CB8AC3E}">
        <p14:creationId xmlns:p14="http://schemas.microsoft.com/office/powerpoint/2010/main" val="8042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034246" y="1187962"/>
            <a:ext cx="2913413" cy="3944269"/>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CORE</a:t>
                </a:r>
              </a:p>
            </p:txBody>
          </p:sp>
        </p:grpSp>
        <p:sp>
          <p:nvSpPr>
            <p:cNvPr id="32" name="TextBox 13"/>
            <p:cNvSpPr txBox="1"/>
            <p:nvPr/>
          </p:nvSpPr>
          <p:spPr>
            <a:xfrm>
              <a:off x="4115173" y="1851342"/>
              <a:ext cx="2971800" cy="1920240"/>
            </a:xfrm>
            <a:prstGeom prst="rect">
              <a:avLst/>
            </a:prstGeom>
            <a:noFill/>
          </p:spPr>
          <p:txBody>
            <a:bodyPr wrap="square" lIns="179285" tIns="143428" rIns="179285" bIns="143428" rtlCol="0" anchor="t" anchorCtr="0">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Cross-platform and open source framework optimized for modern </a:t>
              </a:r>
              <a:b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b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app needs and </a:t>
              </a:r>
              <a:b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b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developer workflows</a:t>
              </a:r>
            </a:p>
          </p:txBody>
        </p:sp>
      </p:grpSp>
      <p:grpSp>
        <p:nvGrpSpPr>
          <p:cNvPr id="36" name="Group 35"/>
          <p:cNvGrpSpPr/>
          <p:nvPr/>
        </p:nvGrpSpPr>
        <p:grpSpPr>
          <a:xfrm>
            <a:off x="6992416" y="1187963"/>
            <a:ext cx="2913446" cy="3944269"/>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XAMARIN</a:t>
                </a:r>
              </a:p>
            </p:txBody>
          </p:sp>
        </p:grpSp>
        <p:sp>
          <p:nvSpPr>
            <p:cNvPr id="38" name="TextBox 14"/>
            <p:cNvSpPr txBox="1"/>
            <p:nvPr/>
          </p:nvSpPr>
          <p:spPr>
            <a:xfrm>
              <a:off x="7132693" y="1851342"/>
              <a:ext cx="2971801" cy="1920240"/>
            </a:xfrm>
            <a:prstGeom prst="rect">
              <a:avLst/>
            </a:prstGeom>
            <a:noFill/>
          </p:spPr>
          <p:txBody>
            <a:bodyPr wrap="square" lIns="179285" tIns="143428" rIns="179285" bIns="143428" rtlCol="0" anchor="t" anchorCtr="0">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Cross-platform and open source Mono-based runtime for iOS, OS X, </a:t>
              </a:r>
              <a:b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b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and Android devices</a:t>
              </a:r>
            </a:p>
          </p:txBody>
        </p:sp>
      </p:grpSp>
      <p:grpSp>
        <p:nvGrpSpPr>
          <p:cNvPr id="4" name="Group 3"/>
          <p:cNvGrpSpPr/>
          <p:nvPr/>
        </p:nvGrpSpPr>
        <p:grpSpPr>
          <a:xfrm>
            <a:off x="1076076" y="1187962"/>
            <a:ext cx="2913381" cy="3944269"/>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79285" tIns="143428" rIns="179285" bIns="143428" rtlCol="0" anchor="t" anchorCtr="0">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Platform for .NET applications on Windows</a:t>
              </a:r>
            </a:p>
          </p:txBody>
        </p:sp>
      </p:grpSp>
      <p:grpSp>
        <p:nvGrpSpPr>
          <p:cNvPr id="12" name="Group 1"/>
          <p:cNvGrpSpPr/>
          <p:nvPr/>
        </p:nvGrpSpPr>
        <p:grpSpPr>
          <a:xfrm>
            <a:off x="1075710" y="4230039"/>
            <a:ext cx="8830153" cy="902192"/>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79285" tIns="143428" rIns="179285" bIns="143428" rtlCol="0" anchor="ctr">
              <a:noAutofit/>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79285" tIns="143428" rIns="179285" bIns="143428" rtlCol="0" anchor="ctr" anchorCtr="0">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79285" tIns="143428" rIns="179285" bIns="143428" rtlCol="0" anchor="ctr" anchorCtr="0">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79285" tIns="143428" rIns="179285" bIns="143428" rtlCol="0" anchor="ctr" anchorCtr="0">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chemeClr val="bg1"/>
                      </a:gs>
                      <a:gs pos="100000">
                        <a:schemeClr val="bg1"/>
                      </a:gs>
                    </a:gsLst>
                    <a:lin ang="5400000" scaled="1"/>
                  </a:gradFill>
                  <a:effectLst/>
                  <a:uLnTx/>
                  <a:uFillTx/>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bg1"/>
                </a:solidFill>
              </a:rPr>
              <a:t>.NET today—the family gets bigger</a:t>
            </a:r>
          </a:p>
        </p:txBody>
      </p:sp>
      <p:sp useBgFill="1">
        <p:nvSpPr>
          <p:cNvPr id="16" name="Rectangle 15"/>
          <p:cNvSpPr/>
          <p:nvPr/>
        </p:nvSpPr>
        <p:spPr bwMode="auto">
          <a:xfrm>
            <a:off x="269239" y="5132230"/>
            <a:ext cx="11653523" cy="17252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1739055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Architecture</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23" y="1189177"/>
            <a:ext cx="9893300" cy="5854700"/>
          </a:xfrm>
          <a:prstGeom prst="rect">
            <a:avLst/>
          </a:prstGeom>
        </p:spPr>
      </p:pic>
    </p:spTree>
    <p:extLst>
      <p:ext uri="{BB962C8B-B14F-4D97-AF65-F5344CB8AC3E}">
        <p14:creationId xmlns:p14="http://schemas.microsoft.com/office/powerpoint/2010/main" val="105366465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Architecture</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23" y="1189177"/>
            <a:ext cx="10198100" cy="5740400"/>
          </a:xfrm>
          <a:prstGeom prst="rect">
            <a:avLst/>
          </a:prstGeom>
        </p:spPr>
      </p:pic>
    </p:spTree>
    <p:extLst>
      <p:ext uri="{BB962C8B-B14F-4D97-AF65-F5344CB8AC3E}">
        <p14:creationId xmlns:p14="http://schemas.microsoft.com/office/powerpoint/2010/main" val="65774308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a:t>
            </a:r>
            <a:r>
              <a:rPr lang="en-US" dirty="0" err="1" smtClean="0"/>
              <a:t>Architecure</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22" y="1189177"/>
            <a:ext cx="7344315" cy="5541823"/>
          </a:xfrm>
          <a:prstGeom prst="rect">
            <a:avLst/>
          </a:prstGeom>
        </p:spPr>
      </p:pic>
    </p:spTree>
    <p:extLst>
      <p:ext uri="{BB962C8B-B14F-4D97-AF65-F5344CB8AC3E}">
        <p14:creationId xmlns:p14="http://schemas.microsoft.com/office/powerpoint/2010/main" val="206582762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9512"/>
            <a:ext cx="11655840" cy="899665"/>
          </a:xfrm>
        </p:spPr>
        <p:txBody>
          <a:bodyPr/>
          <a:lstStyle/>
          <a:p>
            <a:r>
              <a:rPr lang="en-US" dirty="0" smtClean="0"/>
              <a:t>Workshop </a:t>
            </a:r>
            <a:endParaRPr lang="en-US" dirty="0"/>
          </a:p>
        </p:txBody>
      </p:sp>
      <p:sp>
        <p:nvSpPr>
          <p:cNvPr id="3" name="Text Placeholder 2"/>
          <p:cNvSpPr>
            <a:spLocks noGrp="1"/>
          </p:cNvSpPr>
          <p:nvPr>
            <p:ph type="body" sz="quarter" idx="10"/>
          </p:nvPr>
        </p:nvSpPr>
        <p:spPr>
          <a:xfrm>
            <a:off x="190500" y="1392378"/>
            <a:ext cx="12192000" cy="1270476"/>
          </a:xfrm>
        </p:spPr>
        <p:txBody>
          <a:bodyPr/>
          <a:lstStyle/>
          <a:p>
            <a:r>
              <a:rPr lang="en-US" dirty="0"/>
              <a:t>https://</a:t>
            </a:r>
            <a:r>
              <a:rPr lang="en-US" dirty="0" err="1"/>
              <a:t>github.com</a:t>
            </a:r>
            <a:r>
              <a:rPr lang="en-US" dirty="0"/>
              <a:t>/</a:t>
            </a:r>
            <a:r>
              <a:rPr lang="en-US" dirty="0" err="1"/>
              <a:t>Wyntuition</a:t>
            </a:r>
            <a:r>
              <a:rPr lang="en-US" dirty="0"/>
              <a:t>/</a:t>
            </a:r>
            <a:r>
              <a:rPr lang="en-US" dirty="0" err="1"/>
              <a:t>aspnetcore</a:t>
            </a:r>
            <a:r>
              <a:rPr lang="en-US" dirty="0"/>
              <a:t>-workshop-kit</a:t>
            </a:r>
          </a:p>
        </p:txBody>
      </p:sp>
    </p:spTree>
    <p:extLst>
      <p:ext uri="{BB962C8B-B14F-4D97-AF65-F5344CB8AC3E}">
        <p14:creationId xmlns:p14="http://schemas.microsoft.com/office/powerpoint/2010/main" val="111128272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Text Placeholder 2"/>
          <p:cNvSpPr>
            <a:spLocks noGrp="1"/>
          </p:cNvSpPr>
          <p:nvPr>
            <p:ph type="body" sz="quarter" idx="10"/>
          </p:nvPr>
        </p:nvSpPr>
        <p:spPr>
          <a:xfrm>
            <a:off x="269240" y="1189178"/>
            <a:ext cx="11653523" cy="2718308"/>
          </a:xfrm>
        </p:spPr>
        <p:txBody>
          <a:bodyPr/>
          <a:lstStyle/>
          <a:p>
            <a:pPr marL="571500" indent="-571500">
              <a:buFont typeface="Arial" charset="0"/>
              <a:buChar char="•"/>
            </a:pPr>
            <a:r>
              <a:rPr lang="en-US" dirty="0" smtClean="0"/>
              <a:t>Read more</a:t>
            </a:r>
          </a:p>
          <a:p>
            <a:pPr marL="571500" indent="-571500">
              <a:buFont typeface="Arial" charset="0"/>
              <a:buChar char="•"/>
            </a:pPr>
            <a:r>
              <a:rPr lang="en-US" dirty="0" smtClean="0"/>
              <a:t>Work on a project </a:t>
            </a:r>
          </a:p>
          <a:p>
            <a:pPr marL="571500" indent="-571500">
              <a:buFont typeface="Arial" charset="0"/>
              <a:buChar char="•"/>
            </a:pPr>
            <a:r>
              <a:rPr lang="en-US" dirty="0" smtClean="0"/>
              <a:t>Events </a:t>
            </a:r>
          </a:p>
          <a:p>
            <a:pPr marL="571500" indent="-571500">
              <a:buFont typeface="Arial" charset="0"/>
              <a:buChar char="•"/>
            </a:pPr>
            <a:r>
              <a:rPr lang="en-US" dirty="0" smtClean="0"/>
              <a:t>Keep an eye on</a:t>
            </a:r>
            <a:r>
              <a:rPr lang="is-IS" dirty="0" smtClean="0"/>
              <a:t>… </a:t>
            </a:r>
            <a:endParaRPr lang="en-US" dirty="0"/>
          </a:p>
        </p:txBody>
      </p:sp>
    </p:spTree>
    <p:extLst>
      <p:ext uri="{BB962C8B-B14F-4D97-AF65-F5344CB8AC3E}">
        <p14:creationId xmlns:p14="http://schemas.microsoft.com/office/powerpoint/2010/main" val="207330823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endParaRPr lang="en-US" dirty="0"/>
          </a:p>
        </p:txBody>
      </p:sp>
      <p:sp>
        <p:nvSpPr>
          <p:cNvPr id="3" name="Text Placeholder 2"/>
          <p:cNvSpPr>
            <a:spLocks noGrp="1"/>
          </p:cNvSpPr>
          <p:nvPr>
            <p:ph type="body" sz="quarter" idx="10"/>
          </p:nvPr>
        </p:nvSpPr>
        <p:spPr>
          <a:xfrm>
            <a:off x="269240" y="1189178"/>
            <a:ext cx="11653523" cy="3381888"/>
          </a:xfrm>
        </p:spPr>
        <p:txBody>
          <a:bodyPr/>
          <a:lstStyle/>
          <a:p>
            <a:endParaRPr lang="en-US" dirty="0" smtClean="0"/>
          </a:p>
          <a:p>
            <a:r>
              <a:rPr lang="en-US" dirty="0" smtClean="0">
                <a:hlinkClick r:id="rId2"/>
              </a:rPr>
              <a:t>wyn.vandevanter@excella.com</a:t>
            </a:r>
            <a:endParaRPr lang="en-US" dirty="0" smtClean="0"/>
          </a:p>
          <a:p>
            <a:r>
              <a:rPr lang="en-US" dirty="0" smtClean="0"/>
              <a:t>@</a:t>
            </a:r>
            <a:r>
              <a:rPr lang="en-US" dirty="0" err="1" smtClean="0"/>
              <a:t>wynv</a:t>
            </a:r>
            <a:endParaRPr lang="en-US" dirty="0" smtClean="0"/>
          </a:p>
          <a:p>
            <a:endParaRPr lang="en-US" dirty="0"/>
          </a:p>
          <a:p>
            <a:r>
              <a:rPr lang="en-US" dirty="0" smtClean="0"/>
              <a:t>Repos</a:t>
            </a:r>
            <a:endParaRPr lang="en-US" dirty="0"/>
          </a:p>
        </p:txBody>
      </p:sp>
    </p:spTree>
    <p:extLst>
      <p:ext uri="{BB962C8B-B14F-4D97-AF65-F5344CB8AC3E}">
        <p14:creationId xmlns:p14="http://schemas.microsoft.com/office/powerpoint/2010/main" val="3893582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6076" y="1187962"/>
            <a:ext cx="2913381" cy="3944269"/>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.NET FRAMEWORK</a:t>
              </a:r>
            </a:p>
          </p:txBody>
        </p:sp>
      </p:grpSp>
      <p:grpSp>
        <p:nvGrpSpPr>
          <p:cNvPr id="49" name="Group 48"/>
          <p:cNvGrpSpPr/>
          <p:nvPr/>
        </p:nvGrpSpPr>
        <p:grpSpPr>
          <a:xfrm>
            <a:off x="4034245" y="1187962"/>
            <a:ext cx="2913381" cy="3944269"/>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CORE</a:t>
              </a:r>
            </a:p>
          </p:txBody>
        </p:sp>
      </p:grpSp>
      <p:grpSp>
        <p:nvGrpSpPr>
          <p:cNvPr id="52" name="Group 51"/>
          <p:cNvGrpSpPr/>
          <p:nvPr/>
        </p:nvGrpSpPr>
        <p:grpSpPr>
          <a:xfrm>
            <a:off x="6992415" y="1187963"/>
            <a:ext cx="2913381" cy="3944269"/>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XAMARIN</a:t>
              </a:r>
            </a:p>
          </p:txBody>
        </p:sp>
      </p:grpSp>
      <p:sp>
        <p:nvSpPr>
          <p:cNvPr id="56" name="TextBox 55"/>
          <p:cNvSpPr txBox="1"/>
          <p:nvPr/>
        </p:nvSpPr>
        <p:spPr>
          <a:xfrm>
            <a:off x="1076076" y="1905095"/>
            <a:ext cx="8829784" cy="1523922"/>
          </a:xfrm>
          <a:prstGeom prst="rect">
            <a:avLst/>
          </a:prstGeom>
          <a:solidFill>
            <a:srgbClr val="000000">
              <a:alpha val="20000"/>
            </a:srgbClr>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60" name="TextBox 59"/>
          <p:cNvSpPr txBox="1"/>
          <p:nvPr/>
        </p:nvSpPr>
        <p:spPr>
          <a:xfrm>
            <a:off x="269302" y="1905095"/>
            <a:ext cx="717140" cy="1523922"/>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APP</a:t>
            </a:r>
          </a:p>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MODELS</a:t>
            </a:r>
          </a:p>
        </p:txBody>
      </p:sp>
      <p:sp>
        <p:nvSpPr>
          <p:cNvPr id="61" name="TextBox 60"/>
          <p:cNvSpPr txBox="1"/>
          <p:nvPr/>
        </p:nvSpPr>
        <p:spPr>
          <a:xfrm>
            <a:off x="1076076" y="3518641"/>
            <a:ext cx="8829784" cy="1523922"/>
          </a:xfrm>
          <a:prstGeom prst="rect">
            <a:avLst/>
          </a:prstGeom>
          <a:solidFill>
            <a:srgbClr val="000000">
              <a:alpha val="20000"/>
            </a:srgbClr>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62" name="TextBox 61"/>
          <p:cNvSpPr txBox="1"/>
          <p:nvPr/>
        </p:nvSpPr>
        <p:spPr>
          <a:xfrm>
            <a:off x="269302" y="3518641"/>
            <a:ext cx="717140" cy="1523922"/>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BASE</a:t>
            </a:r>
          </a:p>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LIBRARIES</a:t>
            </a:r>
          </a:p>
        </p:txBody>
      </p:sp>
      <p:grpSp>
        <p:nvGrpSpPr>
          <p:cNvPr id="63" name="Group 62"/>
          <p:cNvGrpSpPr/>
          <p:nvPr/>
        </p:nvGrpSpPr>
        <p:grpSpPr>
          <a:xfrm>
            <a:off x="1076075" y="5266671"/>
            <a:ext cx="8829784" cy="1120531"/>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mn-lt"/>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COMMON INFRASTRUCTURE</a:t>
              </a:r>
            </a:p>
          </p:txBody>
        </p:sp>
      </p:grpSp>
      <p:sp>
        <p:nvSpPr>
          <p:cNvPr id="26" name="TextBox 25"/>
          <p:cNvSpPr txBox="1"/>
          <p:nvPr/>
        </p:nvSpPr>
        <p:spPr>
          <a:xfrm>
            <a:off x="1165353" y="3989264"/>
            <a:ext cx="2734096" cy="582676"/>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Base Class Library</a:t>
            </a:r>
          </a:p>
        </p:txBody>
      </p:sp>
      <p:sp>
        <p:nvSpPr>
          <p:cNvPr id="29" name="TextBox 28"/>
          <p:cNvSpPr txBox="1"/>
          <p:nvPr/>
        </p:nvSpPr>
        <p:spPr>
          <a:xfrm>
            <a:off x="4123522" y="3989264"/>
            <a:ext cx="2734096" cy="582676"/>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 Core Library</a:t>
            </a:r>
          </a:p>
        </p:txBody>
      </p:sp>
      <p:sp>
        <p:nvSpPr>
          <p:cNvPr id="31" name="TextBox 30"/>
          <p:cNvSpPr txBox="1"/>
          <p:nvPr/>
        </p:nvSpPr>
        <p:spPr>
          <a:xfrm>
            <a:off x="7081692" y="3989264"/>
            <a:ext cx="2734096" cy="582676"/>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Mono Class Library</a:t>
            </a:r>
          </a:p>
        </p:txBody>
      </p:sp>
      <p:grpSp>
        <p:nvGrpSpPr>
          <p:cNvPr id="5" name="Group 4"/>
          <p:cNvGrpSpPr/>
          <p:nvPr/>
        </p:nvGrpSpPr>
        <p:grpSpPr>
          <a:xfrm>
            <a:off x="1165353" y="2061969"/>
            <a:ext cx="2734096" cy="1210174"/>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WPF</a:t>
                </a:r>
              </a:p>
            </p:txBody>
          </p:sp>
        </p:grpSp>
      </p:grpSp>
      <p:grpSp>
        <p:nvGrpSpPr>
          <p:cNvPr id="8" name="Group 7"/>
          <p:cNvGrpSpPr/>
          <p:nvPr/>
        </p:nvGrpSpPr>
        <p:grpSpPr>
          <a:xfrm>
            <a:off x="4123554" y="2061969"/>
            <a:ext cx="2734096" cy="1210174"/>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ASP.NET Core</a:t>
              </a:r>
            </a:p>
          </p:txBody>
        </p:sp>
      </p:grpSp>
      <p:grpSp>
        <p:nvGrpSpPr>
          <p:cNvPr id="9" name="Group 8"/>
          <p:cNvGrpSpPr/>
          <p:nvPr/>
        </p:nvGrpSpPr>
        <p:grpSpPr>
          <a:xfrm>
            <a:off x="7081756" y="2061969"/>
            <a:ext cx="2734096" cy="1210174"/>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OS X</a:t>
              </a:r>
            </a:p>
          </p:txBody>
        </p:sp>
      </p:grpSp>
      <p:sp>
        <p:nvSpPr>
          <p:cNvPr id="3" name="Title 2"/>
          <p:cNvSpPr>
            <a:spLocks noGrp="1"/>
          </p:cNvSpPr>
          <p:nvPr>
            <p:ph type="title"/>
          </p:nvPr>
        </p:nvSpPr>
        <p:spPr/>
        <p:txBody>
          <a:bodyPr/>
          <a:lstStyle/>
          <a:p>
            <a:r>
              <a:rPr lang="en-US"/>
              <a:t>.NET today—app models and libraries</a:t>
            </a:r>
            <a:endParaRPr lang="en-US" dirty="0"/>
          </a:p>
        </p:txBody>
      </p:sp>
    </p:spTree>
    <p:extLst>
      <p:ext uri="{BB962C8B-B14F-4D97-AF65-F5344CB8AC3E}">
        <p14:creationId xmlns:p14="http://schemas.microsoft.com/office/powerpoint/2010/main" val="22489783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.NET today—reusing code</a:t>
            </a:r>
            <a:endParaRPr lang="en-US" dirty="0"/>
          </a:p>
        </p:txBody>
      </p:sp>
      <p:grpSp>
        <p:nvGrpSpPr>
          <p:cNvPr id="116" name="Group 115"/>
          <p:cNvGrpSpPr/>
          <p:nvPr/>
        </p:nvGrpSpPr>
        <p:grpSpPr>
          <a:xfrm>
            <a:off x="1076076" y="1187962"/>
            <a:ext cx="2913381" cy="3944269"/>
            <a:chOff x="1719261" y="1582078"/>
            <a:chExt cx="2869373" cy="3945389"/>
          </a:xfrm>
        </p:grpSpPr>
        <p:sp>
          <p:nvSpPr>
            <p:cNvPr id="117" name="Rectangle 116"/>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18" name="TextBox 117"/>
            <p:cNvSpPr txBox="1"/>
            <p:nvPr/>
          </p:nvSpPr>
          <p:spPr>
            <a:xfrm>
              <a:off x="1719261" y="1582078"/>
              <a:ext cx="2869373" cy="627676"/>
            </a:xfrm>
            <a:prstGeom prst="rect">
              <a:avLst/>
            </a:prstGeom>
            <a:solidFill>
              <a:schemeClr val="accent1">
                <a:lumMod val="75000"/>
              </a:schemeClr>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.NET FRAMEWORK</a:t>
              </a:r>
            </a:p>
          </p:txBody>
        </p:sp>
      </p:grpSp>
      <p:grpSp>
        <p:nvGrpSpPr>
          <p:cNvPr id="119" name="Group 118"/>
          <p:cNvGrpSpPr/>
          <p:nvPr/>
        </p:nvGrpSpPr>
        <p:grpSpPr>
          <a:xfrm>
            <a:off x="4034245" y="1187962"/>
            <a:ext cx="2913381" cy="3944269"/>
            <a:chOff x="4604403" y="1582077"/>
            <a:chExt cx="3013825" cy="3945389"/>
          </a:xfrm>
        </p:grpSpPr>
        <p:sp>
          <p:nvSpPr>
            <p:cNvPr id="120" name="Rectangle 119"/>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21" name="TextBox 120"/>
            <p:cNvSpPr txBox="1"/>
            <p:nvPr/>
          </p:nvSpPr>
          <p:spPr>
            <a:xfrm>
              <a:off x="4604403" y="1582077"/>
              <a:ext cx="3013825" cy="627676"/>
            </a:xfrm>
            <a:prstGeom prst="rect">
              <a:avLst/>
            </a:prstGeom>
            <a:solidFill>
              <a:schemeClr val="accent3">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CORE</a:t>
              </a:r>
            </a:p>
          </p:txBody>
        </p:sp>
      </p:grpSp>
      <p:grpSp>
        <p:nvGrpSpPr>
          <p:cNvPr id="122" name="Group 121"/>
          <p:cNvGrpSpPr/>
          <p:nvPr/>
        </p:nvGrpSpPr>
        <p:grpSpPr>
          <a:xfrm>
            <a:off x="6992415" y="1187963"/>
            <a:ext cx="2913381" cy="3944269"/>
            <a:chOff x="7489548" y="1582078"/>
            <a:chExt cx="2917390" cy="3945389"/>
          </a:xfrm>
          <a:solidFill>
            <a:schemeClr val="accent6"/>
          </a:solidFill>
        </p:grpSpPr>
        <p:sp>
          <p:nvSpPr>
            <p:cNvPr id="123" name="Rectangle 122"/>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24" name="TextBox 123"/>
            <p:cNvSpPr txBox="1"/>
            <p:nvPr/>
          </p:nvSpPr>
          <p:spPr>
            <a:xfrm>
              <a:off x="7489548" y="1582078"/>
              <a:ext cx="2917390" cy="627676"/>
            </a:xfrm>
            <a:prstGeom prst="rect">
              <a:avLst/>
            </a:prstGeom>
            <a:solidFill>
              <a:schemeClr val="accent6">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XAMARIN</a:t>
              </a:r>
            </a:p>
          </p:txBody>
        </p:sp>
      </p:grpSp>
      <p:sp>
        <p:nvSpPr>
          <p:cNvPr id="125" name="TextBox 124"/>
          <p:cNvSpPr txBox="1"/>
          <p:nvPr/>
        </p:nvSpPr>
        <p:spPr>
          <a:xfrm>
            <a:off x="1076076" y="1905095"/>
            <a:ext cx="8829784" cy="1523922"/>
          </a:xfrm>
          <a:prstGeom prst="rect">
            <a:avLst/>
          </a:prstGeom>
          <a:solidFill>
            <a:srgbClr val="000000">
              <a:alpha val="20000"/>
            </a:srgbClr>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126" name="TextBox 125"/>
          <p:cNvSpPr txBox="1"/>
          <p:nvPr/>
        </p:nvSpPr>
        <p:spPr>
          <a:xfrm>
            <a:off x="269302" y="1905095"/>
            <a:ext cx="717140" cy="1523922"/>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APP</a:t>
            </a:r>
          </a:p>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MODELS</a:t>
            </a:r>
          </a:p>
        </p:txBody>
      </p:sp>
      <p:sp>
        <p:nvSpPr>
          <p:cNvPr id="127" name="TextBox 126"/>
          <p:cNvSpPr txBox="1"/>
          <p:nvPr/>
        </p:nvSpPr>
        <p:spPr>
          <a:xfrm>
            <a:off x="1076076" y="3518641"/>
            <a:ext cx="8829784" cy="1523922"/>
          </a:xfrm>
          <a:prstGeom prst="rect">
            <a:avLst/>
          </a:prstGeom>
          <a:solidFill>
            <a:srgbClr val="000000">
              <a:alpha val="20000"/>
            </a:srgbClr>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128" name="TextBox 127"/>
          <p:cNvSpPr txBox="1"/>
          <p:nvPr/>
        </p:nvSpPr>
        <p:spPr>
          <a:xfrm>
            <a:off x="269302" y="3518641"/>
            <a:ext cx="717140" cy="1523922"/>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BASE</a:t>
            </a:r>
          </a:p>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LIBRARIES</a:t>
            </a:r>
          </a:p>
        </p:txBody>
      </p:sp>
      <p:grpSp>
        <p:nvGrpSpPr>
          <p:cNvPr id="140" name="Group 139"/>
          <p:cNvGrpSpPr/>
          <p:nvPr/>
        </p:nvGrpSpPr>
        <p:grpSpPr>
          <a:xfrm>
            <a:off x="1076075" y="5266671"/>
            <a:ext cx="8829784" cy="1120531"/>
            <a:chOff x="1973256" y="5222473"/>
            <a:chExt cx="8553106" cy="1120850"/>
          </a:xfrm>
        </p:grpSpPr>
        <p:sp>
          <p:nvSpPr>
            <p:cNvPr id="141" name="TextBox 140"/>
            <p:cNvSpPr txBox="1"/>
            <p:nvPr/>
          </p:nvSpPr>
          <p:spPr>
            <a:xfrm>
              <a:off x="1973256" y="5222473"/>
              <a:ext cx="8553106" cy="1120850"/>
            </a:xfrm>
            <a:prstGeom prst="rect">
              <a:avLst/>
            </a:prstGeom>
            <a:solidFill>
              <a:schemeClr val="accent5"/>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142" name="TextBox 141"/>
            <p:cNvSpPr txBox="1"/>
            <p:nvPr/>
          </p:nvSpPr>
          <p:spPr>
            <a:xfrm>
              <a:off x="2059735"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mn-lt"/>
                  <a:cs typeface="Segoe UI Semilight" panose="020B0402040204020203" pitchFamily="34" charset="0"/>
                </a:rPr>
                <a:t>Compilers</a:t>
              </a:r>
            </a:p>
          </p:txBody>
        </p:sp>
        <p:sp>
          <p:nvSpPr>
            <p:cNvPr id="143" name="TextBox 142"/>
            <p:cNvSpPr txBox="1"/>
            <p:nvPr/>
          </p:nvSpPr>
          <p:spPr>
            <a:xfrm>
              <a:off x="4925243"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Languages</a:t>
              </a:r>
            </a:p>
          </p:txBody>
        </p:sp>
        <p:sp>
          <p:nvSpPr>
            <p:cNvPr id="144" name="TextBox 143"/>
            <p:cNvSpPr txBox="1"/>
            <p:nvPr/>
          </p:nvSpPr>
          <p:spPr>
            <a:xfrm>
              <a:off x="7790751"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Runtime components</a:t>
              </a:r>
            </a:p>
          </p:txBody>
        </p:sp>
        <p:sp>
          <p:nvSpPr>
            <p:cNvPr id="145" name="TextBox 144"/>
            <p:cNvSpPr txBox="1"/>
            <p:nvPr/>
          </p:nvSpPr>
          <p:spPr>
            <a:xfrm>
              <a:off x="1973256" y="5222474"/>
              <a:ext cx="8553106" cy="403506"/>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COMMON INFRASTRUCTURE</a:t>
              </a:r>
            </a:p>
          </p:txBody>
        </p:sp>
      </p:grpSp>
      <p:sp>
        <p:nvSpPr>
          <p:cNvPr id="58" name="TextBox 57"/>
          <p:cNvSpPr txBox="1"/>
          <p:nvPr/>
        </p:nvSpPr>
        <p:spPr>
          <a:xfrm>
            <a:off x="9995137" y="3518641"/>
            <a:ext cx="1927313" cy="1523922"/>
          </a:xfrm>
          <a:prstGeom prst="rect">
            <a:avLst/>
          </a:prstGeom>
          <a:solidFill>
            <a:srgbClr val="CFCFCF"/>
          </a:solidFill>
        </p:spPr>
        <p:txBody>
          <a:bodyPr wrap="square" lIns="179285" tIns="143428" rIns="179285" bIns="143428" rtlCol="0" anchor="b" anchorCtr="0">
            <a:noAutofit/>
          </a:bodyPr>
          <a:lstStyle>
            <a:defPPr>
              <a:defRPr lang="en-US"/>
            </a:defPPr>
            <a:lvl1pPr algn="ctr" defTabSz="914224">
              <a:lnSpc>
                <a:spcPct val="90000"/>
              </a:lnSpc>
              <a:defRPr sz="1428"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PCL reference assemblies</a:t>
            </a:r>
          </a:p>
        </p:txBody>
      </p:sp>
      <p:sp>
        <p:nvSpPr>
          <p:cNvPr id="60" name="TextBox 59"/>
          <p:cNvSpPr txBox="1"/>
          <p:nvPr/>
        </p:nvSpPr>
        <p:spPr>
          <a:xfrm>
            <a:off x="10084780" y="3608284"/>
            <a:ext cx="1748028" cy="806782"/>
          </a:xfrm>
          <a:prstGeom prst="rect">
            <a:avLst/>
          </a:prstGeom>
          <a:solidFill>
            <a:srgbClr val="7F7F7F"/>
          </a:solidFill>
        </p:spPr>
        <p:txBody>
          <a:bodyPr wrap="square" lIns="179285" tIns="143428" rIns="179285" bIns="143428"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chemeClr val="bg1"/>
                    </a:gs>
                    <a:gs pos="100000">
                      <a:schemeClr val="bg1"/>
                    </a:gs>
                  </a:gsLst>
                  <a:lin ang="5400000" scaled="1"/>
                </a:gradFill>
                <a:effectLst/>
                <a:uLnTx/>
                <a:uFillTx/>
                <a:latin typeface="+mn-lt"/>
                <a:cs typeface="Segoe UI Light" panose="020B0502040204020203" pitchFamily="34" charset="0"/>
              </a:rPr>
              <a:t>Reference implementation</a:t>
            </a:r>
          </a:p>
        </p:txBody>
      </p:sp>
      <p:sp>
        <p:nvSpPr>
          <p:cNvPr id="30" name="TextBox 29"/>
          <p:cNvSpPr txBox="1"/>
          <p:nvPr/>
        </p:nvSpPr>
        <p:spPr>
          <a:xfrm>
            <a:off x="9995137" y="1905094"/>
            <a:ext cx="1927313" cy="1523922"/>
          </a:xfrm>
          <a:prstGeom prst="rect">
            <a:avLst/>
          </a:prstGeom>
          <a:solidFill>
            <a:srgbClr val="CFCFCF"/>
          </a:solidFill>
        </p:spPr>
        <p:txBody>
          <a:bodyPr wrap="square" lIns="179285" tIns="143428" rIns="179285" bIns="143428" rtlCol="0" anchor="ctr" anchorCtr="0">
            <a:noAutofit/>
          </a:bodyPr>
          <a:lstStyle>
            <a:defPPr>
              <a:defRPr lang="en-US"/>
            </a:defPPr>
            <a:lvl1pPr algn="ctr" defTabSz="914224">
              <a:lnSpc>
                <a:spcPct val="90000"/>
              </a:lnSpc>
              <a:defRPr sz="1428"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My code</a:t>
            </a:r>
          </a:p>
        </p:txBody>
      </p:sp>
      <p:cxnSp>
        <p:nvCxnSpPr>
          <p:cNvPr id="51" name="Straight Connector 50"/>
          <p:cNvCxnSpPr/>
          <p:nvPr/>
        </p:nvCxnSpPr>
        <p:spPr>
          <a:xfrm>
            <a:off x="10958794" y="2980786"/>
            <a:ext cx="0" cy="672319"/>
          </a:xfrm>
          <a:prstGeom prst="line">
            <a:avLst/>
          </a:prstGeom>
          <a:solidFill>
            <a:schemeClr val="tx1">
              <a:lumMod val="50000"/>
              <a:lumOff val="50000"/>
            </a:schemeClr>
          </a:solidFill>
          <a:ln w="28575">
            <a:solidFill>
              <a:srgbClr val="7F7F7F"/>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7081757" y="3608285"/>
            <a:ext cx="3003023" cy="399169"/>
            <a:chOff x="7223760" y="3680142"/>
            <a:chExt cx="3063240" cy="407173"/>
          </a:xfrm>
        </p:grpSpPr>
        <p:sp>
          <p:nvSpPr>
            <p:cNvPr id="52" name="TextBox 51"/>
            <p:cNvSpPr txBox="1"/>
            <p:nvPr/>
          </p:nvSpPr>
          <p:spPr>
            <a:xfrm>
              <a:off x="7223760" y="3680142"/>
              <a:ext cx="2788920" cy="407173"/>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Implementation 3</a:t>
              </a:r>
            </a:p>
          </p:txBody>
        </p:sp>
        <p:cxnSp>
          <p:nvCxnSpPr>
            <p:cNvPr id="55" name="Straight Connector 54"/>
            <p:cNvCxnSpPr/>
            <p:nvPr/>
          </p:nvCxnSpPr>
          <p:spPr>
            <a:xfrm>
              <a:off x="10012680" y="3883728"/>
              <a:ext cx="27432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2" name="Group 1"/>
          <p:cNvGrpSpPr/>
          <p:nvPr/>
        </p:nvGrpSpPr>
        <p:grpSpPr>
          <a:xfrm>
            <a:off x="1165353" y="4146140"/>
            <a:ext cx="8919427" cy="399169"/>
            <a:chOff x="1188720" y="4594542"/>
            <a:chExt cx="9098280" cy="407173"/>
          </a:xfrm>
        </p:grpSpPr>
        <p:cxnSp>
          <p:nvCxnSpPr>
            <p:cNvPr id="53" name="Straight Connector 52"/>
            <p:cNvCxnSpPr/>
            <p:nvPr/>
          </p:nvCxnSpPr>
          <p:spPr>
            <a:xfrm flipV="1">
              <a:off x="3977640" y="4798128"/>
              <a:ext cx="630936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7" name="TextBox 56"/>
            <p:cNvSpPr txBox="1"/>
            <p:nvPr/>
          </p:nvSpPr>
          <p:spPr>
            <a:xfrm>
              <a:off x="1188720" y="4594542"/>
              <a:ext cx="2788920" cy="407173"/>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Implementation 1</a:t>
              </a:r>
            </a:p>
          </p:txBody>
        </p:sp>
      </p:grpSp>
      <p:grpSp>
        <p:nvGrpSpPr>
          <p:cNvPr id="4" name="Group 3"/>
          <p:cNvGrpSpPr/>
          <p:nvPr/>
        </p:nvGrpSpPr>
        <p:grpSpPr>
          <a:xfrm>
            <a:off x="4123555" y="3877213"/>
            <a:ext cx="5961225" cy="399169"/>
            <a:chOff x="4206240" y="4137342"/>
            <a:chExt cx="6080760" cy="407173"/>
          </a:xfrm>
        </p:grpSpPr>
        <p:sp>
          <p:nvSpPr>
            <p:cNvPr id="56" name="TextBox 55"/>
            <p:cNvSpPr txBox="1"/>
            <p:nvPr/>
          </p:nvSpPr>
          <p:spPr>
            <a:xfrm>
              <a:off x="4206240" y="4137342"/>
              <a:ext cx="2788920" cy="407173"/>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Implementation 2</a:t>
              </a:r>
            </a:p>
          </p:txBody>
        </p:sp>
        <p:cxnSp>
          <p:nvCxnSpPr>
            <p:cNvPr id="37" name="Straight Connector 36"/>
            <p:cNvCxnSpPr/>
            <p:nvPr/>
          </p:nvCxnSpPr>
          <p:spPr>
            <a:xfrm flipV="1">
              <a:off x="6995160" y="4326335"/>
              <a:ext cx="329184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3778439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.NET today—reusing code</a:t>
            </a:r>
            <a:endParaRPr lang="en-US" dirty="0"/>
          </a:p>
        </p:txBody>
      </p:sp>
      <p:grpSp>
        <p:nvGrpSpPr>
          <p:cNvPr id="116" name="Group 115"/>
          <p:cNvGrpSpPr/>
          <p:nvPr/>
        </p:nvGrpSpPr>
        <p:grpSpPr>
          <a:xfrm>
            <a:off x="1076076" y="1187962"/>
            <a:ext cx="2913381" cy="3944269"/>
            <a:chOff x="1719261" y="1582078"/>
            <a:chExt cx="2869373" cy="3945389"/>
          </a:xfrm>
        </p:grpSpPr>
        <p:sp>
          <p:nvSpPr>
            <p:cNvPr id="117" name="Rectangle 116"/>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18" name="TextBox 117"/>
            <p:cNvSpPr txBox="1"/>
            <p:nvPr/>
          </p:nvSpPr>
          <p:spPr>
            <a:xfrm>
              <a:off x="1719261" y="1582078"/>
              <a:ext cx="2869373" cy="627676"/>
            </a:xfrm>
            <a:prstGeom prst="rect">
              <a:avLst/>
            </a:prstGeom>
            <a:solidFill>
              <a:schemeClr val="accent1">
                <a:lumMod val="75000"/>
              </a:schemeClr>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.NET FRAMEWORK</a:t>
              </a:r>
            </a:p>
          </p:txBody>
        </p:sp>
      </p:grpSp>
      <p:grpSp>
        <p:nvGrpSpPr>
          <p:cNvPr id="119" name="Group 118"/>
          <p:cNvGrpSpPr/>
          <p:nvPr/>
        </p:nvGrpSpPr>
        <p:grpSpPr>
          <a:xfrm>
            <a:off x="4034245" y="1187962"/>
            <a:ext cx="2913381" cy="3944269"/>
            <a:chOff x="4604403" y="1582077"/>
            <a:chExt cx="3013825" cy="3945389"/>
          </a:xfrm>
        </p:grpSpPr>
        <p:sp>
          <p:nvSpPr>
            <p:cNvPr id="120" name="Rectangle 119"/>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21" name="TextBox 120"/>
            <p:cNvSpPr txBox="1"/>
            <p:nvPr/>
          </p:nvSpPr>
          <p:spPr>
            <a:xfrm>
              <a:off x="4604403" y="1582077"/>
              <a:ext cx="3013825" cy="627676"/>
            </a:xfrm>
            <a:prstGeom prst="rect">
              <a:avLst/>
            </a:prstGeom>
            <a:solidFill>
              <a:schemeClr val="accent3">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CORE</a:t>
              </a:r>
            </a:p>
          </p:txBody>
        </p:sp>
      </p:grpSp>
      <p:grpSp>
        <p:nvGrpSpPr>
          <p:cNvPr id="122" name="Group 121"/>
          <p:cNvGrpSpPr/>
          <p:nvPr/>
        </p:nvGrpSpPr>
        <p:grpSpPr>
          <a:xfrm>
            <a:off x="6992415" y="1187963"/>
            <a:ext cx="2913381" cy="3944269"/>
            <a:chOff x="7489548" y="1582078"/>
            <a:chExt cx="2917390" cy="3945389"/>
          </a:xfrm>
          <a:solidFill>
            <a:schemeClr val="accent6"/>
          </a:solidFill>
        </p:grpSpPr>
        <p:sp>
          <p:nvSpPr>
            <p:cNvPr id="123" name="Rectangle 122"/>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24" name="TextBox 123"/>
            <p:cNvSpPr txBox="1"/>
            <p:nvPr/>
          </p:nvSpPr>
          <p:spPr>
            <a:xfrm>
              <a:off x="7489548" y="1582078"/>
              <a:ext cx="2917390" cy="627676"/>
            </a:xfrm>
            <a:prstGeom prst="rect">
              <a:avLst/>
            </a:prstGeom>
            <a:solidFill>
              <a:schemeClr val="accent6">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XAMARIN</a:t>
              </a:r>
            </a:p>
          </p:txBody>
        </p:sp>
      </p:grpSp>
      <p:sp>
        <p:nvSpPr>
          <p:cNvPr id="125" name="TextBox 124"/>
          <p:cNvSpPr txBox="1"/>
          <p:nvPr/>
        </p:nvSpPr>
        <p:spPr>
          <a:xfrm>
            <a:off x="1076076" y="1905095"/>
            <a:ext cx="8829784" cy="1523922"/>
          </a:xfrm>
          <a:prstGeom prst="rect">
            <a:avLst/>
          </a:prstGeom>
          <a:solidFill>
            <a:srgbClr val="000000">
              <a:alpha val="20000"/>
            </a:srgbClr>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126" name="TextBox 125"/>
          <p:cNvSpPr txBox="1"/>
          <p:nvPr/>
        </p:nvSpPr>
        <p:spPr>
          <a:xfrm>
            <a:off x="269302" y="1905095"/>
            <a:ext cx="717140" cy="1523922"/>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APP</a:t>
            </a:r>
          </a:p>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MODELS</a:t>
            </a:r>
          </a:p>
        </p:txBody>
      </p:sp>
      <p:sp>
        <p:nvSpPr>
          <p:cNvPr id="127" name="TextBox 126"/>
          <p:cNvSpPr txBox="1"/>
          <p:nvPr/>
        </p:nvSpPr>
        <p:spPr>
          <a:xfrm>
            <a:off x="1076076" y="3518641"/>
            <a:ext cx="8829784" cy="1523922"/>
          </a:xfrm>
          <a:prstGeom prst="rect">
            <a:avLst/>
          </a:prstGeom>
          <a:solidFill>
            <a:srgbClr val="000000">
              <a:alpha val="20000"/>
            </a:srgbClr>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128" name="TextBox 127"/>
          <p:cNvSpPr txBox="1"/>
          <p:nvPr/>
        </p:nvSpPr>
        <p:spPr>
          <a:xfrm>
            <a:off x="269302" y="3518641"/>
            <a:ext cx="717140" cy="1523922"/>
          </a:xfrm>
          <a:prstGeom prst="rect">
            <a:avLst/>
          </a:prstGeom>
          <a:solidFill>
            <a:srgbClr val="CFCFCF"/>
          </a:solidFill>
        </p:spPr>
        <p:txBody>
          <a:bodyPr vert="vert270" wrap="square" lIns="179285" tIns="143428" rIns="179285" bIns="143428"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BASE</a:t>
            </a:r>
          </a:p>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LIBRARIES</a:t>
            </a:r>
          </a:p>
        </p:txBody>
      </p:sp>
      <p:grpSp>
        <p:nvGrpSpPr>
          <p:cNvPr id="140" name="Group 139"/>
          <p:cNvGrpSpPr/>
          <p:nvPr/>
        </p:nvGrpSpPr>
        <p:grpSpPr>
          <a:xfrm>
            <a:off x="1076075" y="5266671"/>
            <a:ext cx="8829784" cy="1120531"/>
            <a:chOff x="1973256" y="5222473"/>
            <a:chExt cx="8553106" cy="1120850"/>
          </a:xfrm>
        </p:grpSpPr>
        <p:sp>
          <p:nvSpPr>
            <p:cNvPr id="141" name="TextBox 140"/>
            <p:cNvSpPr txBox="1"/>
            <p:nvPr/>
          </p:nvSpPr>
          <p:spPr>
            <a:xfrm>
              <a:off x="1973256" y="5222473"/>
              <a:ext cx="8553106" cy="1120850"/>
            </a:xfrm>
            <a:prstGeom prst="rect">
              <a:avLst/>
            </a:prstGeom>
            <a:solidFill>
              <a:schemeClr val="accent5"/>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142" name="TextBox 141"/>
            <p:cNvSpPr txBox="1"/>
            <p:nvPr/>
          </p:nvSpPr>
          <p:spPr>
            <a:xfrm>
              <a:off x="2059735"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mn-lt"/>
                  <a:cs typeface="Segoe UI Semilight" panose="020B0402040204020203" pitchFamily="34" charset="0"/>
                </a:rPr>
                <a:t>Compilers</a:t>
              </a:r>
            </a:p>
          </p:txBody>
        </p:sp>
        <p:sp>
          <p:nvSpPr>
            <p:cNvPr id="143" name="TextBox 142"/>
            <p:cNvSpPr txBox="1"/>
            <p:nvPr/>
          </p:nvSpPr>
          <p:spPr>
            <a:xfrm>
              <a:off x="4925243"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Languages</a:t>
              </a:r>
            </a:p>
          </p:txBody>
        </p:sp>
        <p:sp>
          <p:nvSpPr>
            <p:cNvPr id="144" name="TextBox 143"/>
            <p:cNvSpPr txBox="1"/>
            <p:nvPr/>
          </p:nvSpPr>
          <p:spPr>
            <a:xfrm>
              <a:off x="7790751"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Runtime components</a:t>
              </a:r>
            </a:p>
          </p:txBody>
        </p:sp>
        <p:sp>
          <p:nvSpPr>
            <p:cNvPr id="145" name="TextBox 144"/>
            <p:cNvSpPr txBox="1"/>
            <p:nvPr/>
          </p:nvSpPr>
          <p:spPr>
            <a:xfrm>
              <a:off x="1973256" y="5222474"/>
              <a:ext cx="8553106" cy="403506"/>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COMMON INFRASTRUCTURE</a:t>
              </a:r>
            </a:p>
          </p:txBody>
        </p:sp>
      </p:grpSp>
      <p:sp>
        <p:nvSpPr>
          <p:cNvPr id="58" name="TextBox 57"/>
          <p:cNvSpPr txBox="1"/>
          <p:nvPr/>
        </p:nvSpPr>
        <p:spPr>
          <a:xfrm>
            <a:off x="9995137" y="3518641"/>
            <a:ext cx="1927313" cy="1523922"/>
          </a:xfrm>
          <a:prstGeom prst="rect">
            <a:avLst/>
          </a:prstGeom>
          <a:solidFill>
            <a:srgbClr val="CFCFCF"/>
          </a:solidFill>
        </p:spPr>
        <p:txBody>
          <a:bodyPr wrap="square" lIns="179285" tIns="143428" rIns="179285" bIns="143428" rtlCol="0" anchor="b" anchorCtr="0">
            <a:noAutofit/>
          </a:bodyPr>
          <a:lstStyle>
            <a:defPPr>
              <a:defRPr lang="en-US"/>
            </a:defPPr>
            <a:lvl1pPr algn="ctr" defTabSz="914224">
              <a:lnSpc>
                <a:spcPct val="90000"/>
              </a:lnSpc>
              <a:defRPr sz="1428"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PCL reference assemblies</a:t>
            </a:r>
          </a:p>
        </p:txBody>
      </p:sp>
      <p:sp>
        <p:nvSpPr>
          <p:cNvPr id="60" name="TextBox 59"/>
          <p:cNvSpPr txBox="1"/>
          <p:nvPr/>
        </p:nvSpPr>
        <p:spPr>
          <a:xfrm>
            <a:off x="10084780" y="3608284"/>
            <a:ext cx="1748028" cy="806782"/>
          </a:xfrm>
          <a:prstGeom prst="rect">
            <a:avLst/>
          </a:prstGeom>
          <a:solidFill>
            <a:srgbClr val="7F7F7F"/>
          </a:solidFill>
        </p:spPr>
        <p:txBody>
          <a:bodyPr wrap="square" lIns="179285" tIns="143428" rIns="179285" bIns="143428"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chemeClr val="bg1"/>
                    </a:gs>
                    <a:gs pos="100000">
                      <a:schemeClr val="bg1"/>
                    </a:gs>
                  </a:gsLst>
                  <a:lin ang="5400000" scaled="1"/>
                </a:gradFill>
                <a:effectLst/>
                <a:uLnTx/>
                <a:uFillTx/>
                <a:latin typeface="+mn-lt"/>
                <a:cs typeface="Segoe UI Light" panose="020B0502040204020203" pitchFamily="34" charset="0"/>
              </a:rPr>
              <a:t>Reference implementation</a:t>
            </a:r>
          </a:p>
        </p:txBody>
      </p:sp>
      <p:sp>
        <p:nvSpPr>
          <p:cNvPr id="30" name="TextBox 29"/>
          <p:cNvSpPr txBox="1"/>
          <p:nvPr/>
        </p:nvSpPr>
        <p:spPr>
          <a:xfrm>
            <a:off x="9995137" y="1905094"/>
            <a:ext cx="1927313" cy="1523922"/>
          </a:xfrm>
          <a:prstGeom prst="rect">
            <a:avLst/>
          </a:prstGeom>
          <a:solidFill>
            <a:srgbClr val="CFCFCF"/>
          </a:solidFill>
        </p:spPr>
        <p:txBody>
          <a:bodyPr wrap="square" lIns="179285" tIns="143428" rIns="179285" bIns="143428" rtlCol="0" anchor="ctr" anchorCtr="0">
            <a:noAutofit/>
          </a:bodyPr>
          <a:lstStyle>
            <a:defPPr>
              <a:defRPr lang="en-US"/>
            </a:defPPr>
            <a:lvl1pPr algn="ctr" defTabSz="914224">
              <a:lnSpc>
                <a:spcPct val="90000"/>
              </a:lnSpc>
              <a:defRPr sz="1428"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My code</a:t>
            </a:r>
          </a:p>
        </p:txBody>
      </p:sp>
      <p:cxnSp>
        <p:nvCxnSpPr>
          <p:cNvPr id="51" name="Straight Connector 50"/>
          <p:cNvCxnSpPr/>
          <p:nvPr/>
        </p:nvCxnSpPr>
        <p:spPr>
          <a:xfrm>
            <a:off x="10958794" y="2980786"/>
            <a:ext cx="0" cy="672319"/>
          </a:xfrm>
          <a:prstGeom prst="line">
            <a:avLst/>
          </a:prstGeom>
          <a:solidFill>
            <a:schemeClr val="tx1">
              <a:lumMod val="50000"/>
              <a:lumOff val="50000"/>
            </a:schemeClr>
          </a:solidFill>
          <a:ln w="28575">
            <a:solidFill>
              <a:srgbClr val="7F7F7F"/>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7081757" y="3608285"/>
            <a:ext cx="3003023" cy="399169"/>
            <a:chOff x="7223760" y="3680142"/>
            <a:chExt cx="3063240" cy="407173"/>
          </a:xfrm>
        </p:grpSpPr>
        <p:sp>
          <p:nvSpPr>
            <p:cNvPr id="52" name="TextBox 51"/>
            <p:cNvSpPr txBox="1"/>
            <p:nvPr/>
          </p:nvSpPr>
          <p:spPr>
            <a:xfrm>
              <a:off x="7223760" y="3680142"/>
              <a:ext cx="2788920" cy="407173"/>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Implementation 3</a:t>
              </a:r>
            </a:p>
          </p:txBody>
        </p:sp>
        <p:cxnSp>
          <p:nvCxnSpPr>
            <p:cNvPr id="55" name="Straight Connector 54"/>
            <p:cNvCxnSpPr/>
            <p:nvPr/>
          </p:nvCxnSpPr>
          <p:spPr>
            <a:xfrm>
              <a:off x="10012680" y="3883728"/>
              <a:ext cx="27432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2" name="Group 1"/>
          <p:cNvGrpSpPr/>
          <p:nvPr/>
        </p:nvGrpSpPr>
        <p:grpSpPr>
          <a:xfrm>
            <a:off x="1165353" y="4146140"/>
            <a:ext cx="8919427" cy="399169"/>
            <a:chOff x="1188720" y="4594542"/>
            <a:chExt cx="9098280" cy="407173"/>
          </a:xfrm>
        </p:grpSpPr>
        <p:cxnSp>
          <p:nvCxnSpPr>
            <p:cNvPr id="53" name="Straight Connector 52"/>
            <p:cNvCxnSpPr/>
            <p:nvPr/>
          </p:nvCxnSpPr>
          <p:spPr>
            <a:xfrm flipV="1">
              <a:off x="3977640" y="4798128"/>
              <a:ext cx="630936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7" name="TextBox 56"/>
            <p:cNvSpPr txBox="1"/>
            <p:nvPr/>
          </p:nvSpPr>
          <p:spPr>
            <a:xfrm>
              <a:off x="1188720" y="4594542"/>
              <a:ext cx="2788920" cy="407173"/>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Implementation 1</a:t>
              </a:r>
            </a:p>
          </p:txBody>
        </p:sp>
      </p:grpSp>
      <p:grpSp>
        <p:nvGrpSpPr>
          <p:cNvPr id="4" name="Group 3"/>
          <p:cNvGrpSpPr/>
          <p:nvPr/>
        </p:nvGrpSpPr>
        <p:grpSpPr>
          <a:xfrm>
            <a:off x="4123555" y="3877213"/>
            <a:ext cx="5961225" cy="399169"/>
            <a:chOff x="4206240" y="4137342"/>
            <a:chExt cx="6080760" cy="407173"/>
          </a:xfrm>
        </p:grpSpPr>
        <p:sp>
          <p:nvSpPr>
            <p:cNvPr id="56" name="TextBox 55"/>
            <p:cNvSpPr txBox="1"/>
            <p:nvPr/>
          </p:nvSpPr>
          <p:spPr>
            <a:xfrm>
              <a:off x="4206240" y="4137342"/>
              <a:ext cx="2788920" cy="407173"/>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Implementation 2</a:t>
              </a:r>
            </a:p>
          </p:txBody>
        </p:sp>
        <p:cxnSp>
          <p:nvCxnSpPr>
            <p:cNvPr id="37" name="Straight Connector 36"/>
            <p:cNvCxnSpPr/>
            <p:nvPr/>
          </p:nvCxnSpPr>
          <p:spPr>
            <a:xfrm flipV="1">
              <a:off x="6995160" y="4326335"/>
              <a:ext cx="329184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6" name="Rectangle 5"/>
          <p:cNvSpPr/>
          <p:nvPr/>
        </p:nvSpPr>
        <p:spPr bwMode="auto">
          <a:xfrm>
            <a:off x="0" y="1062067"/>
            <a:ext cx="12063265" cy="5685183"/>
          </a:xfrm>
          <a:prstGeom prst="rect">
            <a:avLst/>
          </a:prstGeom>
          <a:solidFill>
            <a:srgbClr val="F8F8F8">
              <a:alpha val="8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6" name="Rectangle 35"/>
          <p:cNvSpPr/>
          <p:nvPr/>
        </p:nvSpPr>
        <p:spPr bwMode="auto">
          <a:xfrm>
            <a:off x="3022951" y="2322894"/>
            <a:ext cx="8160566" cy="2929384"/>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425" tIns="143245" rIns="179056" bIns="143245" numCol="1" spcCol="0" rtlCol="0" fromWordArt="0" anchor="ctr" anchorCtr="0" forceAA="0" compatLnSpc="1">
            <a:prstTxWarp prst="textNoShape">
              <a:avLst/>
            </a:prstTxWarp>
            <a:noAutofit/>
          </a:bodyPr>
          <a:lstStyle/>
          <a:p>
            <a:pPr marL="0" marR="0" lvl="0" indent="0" defTabSz="912922" eaLnBrk="1" fontAlgn="base" latinLnBrk="0" hangingPunct="1">
              <a:lnSpc>
                <a:spcPct val="90000"/>
              </a:lnSpc>
              <a:spcBef>
                <a:spcPts val="588"/>
              </a:spcBef>
              <a:spcAft>
                <a:spcPct val="0"/>
              </a:spcAft>
              <a:buClrTx/>
              <a:buSzTx/>
              <a:buFontTx/>
              <a:buNone/>
              <a:tabLst/>
              <a:defRPr/>
            </a:pPr>
            <a:r>
              <a:rPr kumimoji="0" lang="en-US" sz="2353" b="1"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Difficult to reuse skills</a:t>
            </a:r>
          </a:p>
          <a:p>
            <a:pPr marL="548640" marR="0" lvl="0" indent="-457200" defTabSz="912922"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3"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Need to master 3+1 base class libraries</a:t>
            </a:r>
          </a:p>
          <a:p>
            <a:pPr marL="0" marR="0" lvl="0" indent="0" defTabSz="912922" eaLnBrk="1" fontAlgn="base" latinLnBrk="0" hangingPunct="1">
              <a:lnSpc>
                <a:spcPct val="90000"/>
              </a:lnSpc>
              <a:spcBef>
                <a:spcPts val="588"/>
              </a:spcBef>
              <a:spcAft>
                <a:spcPct val="0"/>
              </a:spcAft>
              <a:buClrTx/>
              <a:buSzTx/>
              <a:buFontTx/>
              <a:buNone/>
              <a:tabLst/>
              <a:defRPr/>
            </a:pPr>
            <a:r>
              <a:rPr kumimoji="0" lang="en-US" sz="2353" b="1"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Difficult to reuse code</a:t>
            </a:r>
          </a:p>
          <a:p>
            <a:pPr marL="548640" marR="0" lvl="0" indent="-457200" defTabSz="912922"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3"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Need to target a small common denominator</a:t>
            </a:r>
          </a:p>
          <a:p>
            <a:pPr marL="0" marR="0" lvl="0" indent="0" defTabSz="912922" eaLnBrk="1" fontAlgn="base" latinLnBrk="0" hangingPunct="1">
              <a:lnSpc>
                <a:spcPct val="90000"/>
              </a:lnSpc>
              <a:spcBef>
                <a:spcPts val="588"/>
              </a:spcBef>
              <a:spcAft>
                <a:spcPct val="0"/>
              </a:spcAft>
              <a:buClrTx/>
              <a:buSzTx/>
              <a:buFontTx/>
              <a:buNone/>
              <a:tabLst/>
              <a:defRPr/>
            </a:pPr>
            <a:r>
              <a:rPr kumimoji="0" lang="en-US" sz="2353" b="1"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Difficult to innovate</a:t>
            </a:r>
          </a:p>
          <a:p>
            <a:pPr marL="548640" marR="0" lvl="0" indent="-457200" defTabSz="912922"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3"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Need implementations on each platform</a:t>
            </a:r>
          </a:p>
        </p:txBody>
      </p:sp>
      <p:sp>
        <p:nvSpPr>
          <p:cNvPr id="38" name="Pentagon 37"/>
          <p:cNvSpPr/>
          <p:nvPr/>
        </p:nvSpPr>
        <p:spPr bwMode="auto">
          <a:xfrm>
            <a:off x="1127887" y="2322894"/>
            <a:ext cx="2689274" cy="2929384"/>
          </a:xfrm>
          <a:prstGeom prst="homePlate">
            <a:avLst>
              <a:gd name="adj" fmla="val 25983"/>
            </a:avLst>
          </a:prstGeom>
          <a:solidFill>
            <a:schemeClr val="accent1"/>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2353"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CHALLENGES</a:t>
            </a:r>
          </a:p>
        </p:txBody>
      </p:sp>
    </p:spTree>
    <p:extLst>
      <p:ext uri="{BB962C8B-B14F-4D97-AF65-F5344CB8AC3E}">
        <p14:creationId xmlns:p14="http://schemas.microsoft.com/office/powerpoint/2010/main" val="1713325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6075" y="5266671"/>
            <a:ext cx="8829784" cy="1120531"/>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mn-lt"/>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COMMON INFRASTRUCTURE</a:t>
              </a:r>
            </a:p>
          </p:txBody>
        </p:sp>
      </p:grpSp>
      <p:grpSp>
        <p:nvGrpSpPr>
          <p:cNvPr id="5" name="Group 4"/>
          <p:cNvGrpSpPr/>
          <p:nvPr/>
        </p:nvGrpSpPr>
        <p:grpSpPr>
          <a:xfrm>
            <a:off x="6992415" y="1187962"/>
            <a:ext cx="2913381" cy="2330705"/>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endParaRPr>
              </a:p>
            </p:txBody>
          </p:sp>
        </p:grpSp>
      </p:grpSp>
      <p:sp>
        <p:nvSpPr>
          <p:cNvPr id="3" name="Title 2"/>
          <p:cNvSpPr>
            <a:spLocks noGrp="1"/>
          </p:cNvSpPr>
          <p:nvPr>
            <p:ph type="title"/>
          </p:nvPr>
        </p:nvSpPr>
        <p:spPr/>
        <p:txBody>
          <a:bodyPr/>
          <a:lstStyle/>
          <a:p>
            <a:r>
              <a:rPr lang="en-US"/>
              <a:t>.NET tomorrow</a:t>
            </a:r>
            <a:endParaRPr lang="en-US" dirty="0"/>
          </a:p>
        </p:txBody>
      </p:sp>
      <p:sp>
        <p:nvSpPr>
          <p:cNvPr id="47" name="TextBox 46"/>
          <p:cNvSpPr txBox="1"/>
          <p:nvPr/>
        </p:nvSpPr>
        <p:spPr>
          <a:xfrm>
            <a:off x="1076076" y="3563464"/>
            <a:ext cx="8829784" cy="1658386"/>
          </a:xfrm>
          <a:prstGeom prst="rect">
            <a:avLst/>
          </a:prstGeom>
          <a:solidFill>
            <a:schemeClr val="accent2"/>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STANDARD LIBRARY</a:t>
            </a:r>
          </a:p>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One library to rule them all</a:t>
            </a:r>
          </a:p>
        </p:txBody>
      </p:sp>
      <p:grpSp>
        <p:nvGrpSpPr>
          <p:cNvPr id="2" name="Group 1"/>
          <p:cNvGrpSpPr/>
          <p:nvPr/>
        </p:nvGrpSpPr>
        <p:grpSpPr>
          <a:xfrm>
            <a:off x="1076076" y="1187961"/>
            <a:ext cx="2913381" cy="2330705"/>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WPF</a:t>
                  </a:r>
                </a:p>
              </p:txBody>
            </p:sp>
          </p:grpSp>
        </p:grpSp>
      </p:grpSp>
      <p:grpSp>
        <p:nvGrpSpPr>
          <p:cNvPr id="4" name="Group 3"/>
          <p:cNvGrpSpPr/>
          <p:nvPr/>
        </p:nvGrpSpPr>
        <p:grpSpPr>
          <a:xfrm>
            <a:off x="4034245" y="1187961"/>
            <a:ext cx="2913381" cy="2330705"/>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ASP.NET Core</a:t>
                </a:r>
              </a:p>
            </p:txBody>
          </p:sp>
        </p:grpSp>
      </p:grpSp>
    </p:spTree>
    <p:extLst>
      <p:ext uri="{BB962C8B-B14F-4D97-AF65-F5344CB8AC3E}">
        <p14:creationId xmlns:p14="http://schemas.microsoft.com/office/powerpoint/2010/main" val="36698357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p:cNvSpPr txBox="1"/>
          <p:nvPr/>
        </p:nvSpPr>
        <p:spPr>
          <a:xfrm>
            <a:off x="9995137" y="3563464"/>
            <a:ext cx="1927313" cy="1658386"/>
          </a:xfrm>
          <a:prstGeom prst="rect">
            <a:avLst/>
          </a:prstGeom>
          <a:solidFill>
            <a:srgbClr val="CFCFCF"/>
          </a:solidFill>
        </p:spPr>
        <p:txBody>
          <a:bodyPr wrap="square" lIns="179285" tIns="143428" rIns="179285" bIns="143428" rtlCol="0" anchor="ctr" anchorCtr="0">
            <a:noAutofit/>
          </a:bodyPr>
          <a:lstStyle>
            <a:defPPr>
              <a:defRPr lang="en-US"/>
            </a:defPPr>
            <a:lvl1pPr algn="ctr" defTabSz="914224">
              <a:lnSpc>
                <a:spcPct val="90000"/>
              </a:lnSpc>
              <a:defRPr sz="1428"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My code</a:t>
            </a:r>
          </a:p>
        </p:txBody>
      </p:sp>
      <p:grpSp>
        <p:nvGrpSpPr>
          <p:cNvPr id="51" name="Group 50"/>
          <p:cNvGrpSpPr/>
          <p:nvPr/>
        </p:nvGrpSpPr>
        <p:grpSpPr>
          <a:xfrm>
            <a:off x="1076076" y="1187961"/>
            <a:ext cx="2913381" cy="2330705"/>
            <a:chOff x="1719261" y="1582078"/>
            <a:chExt cx="2869373" cy="2331367"/>
          </a:xfrm>
        </p:grpSpPr>
        <p:sp>
          <p:nvSpPr>
            <p:cNvPr id="52" name="Rectangle 51"/>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53" name="TextBox 52"/>
            <p:cNvSpPr txBox="1"/>
            <p:nvPr/>
          </p:nvSpPr>
          <p:spPr>
            <a:xfrm>
              <a:off x="1719261" y="1582078"/>
              <a:ext cx="2869373" cy="627676"/>
            </a:xfrm>
            <a:prstGeom prst="rect">
              <a:avLst/>
            </a:prstGeom>
            <a:solidFill>
              <a:schemeClr val="accent1">
                <a:lumMod val="75000"/>
              </a:schemeClr>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.NET FRAMEWORK</a:t>
              </a:r>
            </a:p>
          </p:txBody>
        </p:sp>
      </p:grpSp>
      <p:grpSp>
        <p:nvGrpSpPr>
          <p:cNvPr id="54" name="Group 53"/>
          <p:cNvGrpSpPr/>
          <p:nvPr/>
        </p:nvGrpSpPr>
        <p:grpSpPr>
          <a:xfrm>
            <a:off x="4034245" y="1187961"/>
            <a:ext cx="2913381" cy="2330705"/>
            <a:chOff x="4604403" y="1582077"/>
            <a:chExt cx="3013825" cy="2331366"/>
          </a:xfrm>
        </p:grpSpPr>
        <p:sp>
          <p:nvSpPr>
            <p:cNvPr id="55" name="Rectangle 54"/>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56" name="TextBox 55"/>
            <p:cNvSpPr txBox="1"/>
            <p:nvPr/>
          </p:nvSpPr>
          <p:spPr>
            <a:xfrm>
              <a:off x="4604403" y="1582077"/>
              <a:ext cx="3013825" cy="627676"/>
            </a:xfrm>
            <a:prstGeom prst="rect">
              <a:avLst/>
            </a:prstGeom>
            <a:solidFill>
              <a:schemeClr val="accent3">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.NET CORE</a:t>
              </a:r>
            </a:p>
          </p:txBody>
        </p:sp>
      </p:grpSp>
      <p:grpSp>
        <p:nvGrpSpPr>
          <p:cNvPr id="57" name="Group 56"/>
          <p:cNvGrpSpPr/>
          <p:nvPr/>
        </p:nvGrpSpPr>
        <p:grpSpPr>
          <a:xfrm>
            <a:off x="6992415" y="1187962"/>
            <a:ext cx="2913381" cy="2330705"/>
            <a:chOff x="7489548" y="1582078"/>
            <a:chExt cx="2917390" cy="2331366"/>
          </a:xfrm>
          <a:solidFill>
            <a:schemeClr val="accent6"/>
          </a:solidFill>
        </p:grpSpPr>
        <p:sp>
          <p:nvSpPr>
            <p:cNvPr id="58" name="Rectangle 57"/>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89462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59" name="TextBox 58"/>
            <p:cNvSpPr txBox="1"/>
            <p:nvPr/>
          </p:nvSpPr>
          <p:spPr>
            <a:xfrm>
              <a:off x="7489548" y="1582078"/>
              <a:ext cx="2917390" cy="627676"/>
            </a:xfrm>
            <a:prstGeom prst="rect">
              <a:avLst/>
            </a:prstGeom>
            <a:solidFill>
              <a:schemeClr val="accent6">
                <a:lumMod val="75000"/>
              </a:schemeClr>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4"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rPr>
                <a:t>XAMARIN</a:t>
              </a:r>
            </a:p>
          </p:txBody>
        </p:sp>
      </p:grpSp>
      <p:grpSp>
        <p:nvGrpSpPr>
          <p:cNvPr id="66" name="Group 65"/>
          <p:cNvGrpSpPr/>
          <p:nvPr/>
        </p:nvGrpSpPr>
        <p:grpSpPr>
          <a:xfrm>
            <a:off x="1076075" y="5266671"/>
            <a:ext cx="8829784" cy="1120531"/>
            <a:chOff x="1973256" y="5222473"/>
            <a:chExt cx="8553106" cy="1120850"/>
          </a:xfrm>
        </p:grpSpPr>
        <p:sp>
          <p:nvSpPr>
            <p:cNvPr id="67" name="TextBox 66"/>
            <p:cNvSpPr txBox="1"/>
            <p:nvPr/>
          </p:nvSpPr>
          <p:spPr>
            <a:xfrm>
              <a:off x="1973256" y="5222473"/>
              <a:ext cx="8553106" cy="1120850"/>
            </a:xfrm>
            <a:prstGeom prst="rect">
              <a:avLst/>
            </a:prstGeom>
            <a:solidFill>
              <a:schemeClr val="accent5"/>
            </a:solidFill>
          </p:spPr>
          <p:txBody>
            <a:bodyPr wrap="square" lIns="179285" tIns="143428" rIns="179285" bIns="143428" rtlCol="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68" name="TextBox 67"/>
            <p:cNvSpPr txBox="1"/>
            <p:nvPr/>
          </p:nvSpPr>
          <p:spPr>
            <a:xfrm>
              <a:off x="2059735"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mn-lt"/>
                  <a:cs typeface="Segoe UI Semilight" panose="020B0402040204020203" pitchFamily="34" charset="0"/>
                </a:rPr>
                <a:t>Compilers</a:t>
              </a:r>
            </a:p>
          </p:txBody>
        </p:sp>
        <p:sp>
          <p:nvSpPr>
            <p:cNvPr id="69" name="TextBox 68"/>
            <p:cNvSpPr txBox="1"/>
            <p:nvPr/>
          </p:nvSpPr>
          <p:spPr>
            <a:xfrm>
              <a:off x="4925243"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Languages</a:t>
              </a:r>
            </a:p>
          </p:txBody>
        </p:sp>
        <p:sp>
          <p:nvSpPr>
            <p:cNvPr id="70" name="TextBox 69"/>
            <p:cNvSpPr txBox="1"/>
            <p:nvPr/>
          </p:nvSpPr>
          <p:spPr>
            <a:xfrm>
              <a:off x="7790751" y="5715646"/>
              <a:ext cx="2648424" cy="538008"/>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Runtime components</a:t>
              </a:r>
            </a:p>
          </p:txBody>
        </p:sp>
        <p:sp>
          <p:nvSpPr>
            <p:cNvPr id="71" name="TextBox 70"/>
            <p:cNvSpPr txBox="1"/>
            <p:nvPr/>
          </p:nvSpPr>
          <p:spPr>
            <a:xfrm>
              <a:off x="1973256" y="5222474"/>
              <a:ext cx="8553106" cy="403506"/>
            </a:xfrm>
            <a:prstGeom prst="rect">
              <a:avLst/>
            </a:prstGeom>
            <a:solidFill>
              <a:srgbClr val="000000">
                <a:alpha val="10196"/>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COMMON INFRASTRUCTURE</a:t>
              </a:r>
            </a:p>
          </p:txBody>
        </p:sp>
      </p:grpSp>
      <p:sp>
        <p:nvSpPr>
          <p:cNvPr id="72" name="TextBox 71"/>
          <p:cNvSpPr txBox="1"/>
          <p:nvPr/>
        </p:nvSpPr>
        <p:spPr>
          <a:xfrm>
            <a:off x="1076076" y="3563464"/>
            <a:ext cx="8829784" cy="1658386"/>
          </a:xfrm>
          <a:prstGeom prst="rect">
            <a:avLst/>
          </a:prstGeom>
          <a:solidFill>
            <a:schemeClr val="accent2"/>
          </a:solidFill>
        </p:spPr>
        <p:txBody>
          <a:bodyPr wrap="square" lIns="179285" tIns="143428" rIns="179285" bIns="14342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mn-lt"/>
              <a:cs typeface="Segoe UI Semibold" panose="020B0702040204020203" pitchFamily="34" charset="0"/>
            </a:endParaRPr>
          </a:p>
        </p:txBody>
      </p:sp>
      <p:sp>
        <p:nvSpPr>
          <p:cNvPr id="3" name="Title 2"/>
          <p:cNvSpPr>
            <a:spLocks noGrp="1"/>
          </p:cNvSpPr>
          <p:nvPr>
            <p:ph type="title"/>
          </p:nvPr>
        </p:nvSpPr>
        <p:spPr/>
        <p:txBody>
          <a:bodyPr/>
          <a:lstStyle/>
          <a:p>
            <a:r>
              <a:rPr lang="en-US"/>
              <a:t>.NET tomorrow—reusing code</a:t>
            </a:r>
            <a:endParaRPr lang="en-US" dirty="0"/>
          </a:p>
        </p:txBody>
      </p:sp>
      <p:sp>
        <p:nvSpPr>
          <p:cNvPr id="35" name="TextBox 34"/>
          <p:cNvSpPr txBox="1"/>
          <p:nvPr/>
        </p:nvSpPr>
        <p:spPr>
          <a:xfrm>
            <a:off x="1165352" y="4549531"/>
            <a:ext cx="8650499" cy="582676"/>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Full implementations</a:t>
            </a:r>
          </a:p>
        </p:txBody>
      </p:sp>
      <p:sp>
        <p:nvSpPr>
          <p:cNvPr id="36" name="TextBox 35"/>
          <p:cNvSpPr txBox="1"/>
          <p:nvPr/>
        </p:nvSpPr>
        <p:spPr>
          <a:xfrm>
            <a:off x="1165352" y="3653106"/>
            <a:ext cx="8650499" cy="582676"/>
          </a:xfrm>
          <a:prstGeom prst="rect">
            <a:avLst/>
          </a:prstGeom>
          <a:solidFill>
            <a:srgbClr val="000000">
              <a:alpha val="25000"/>
            </a:srgbClr>
          </a:solidFill>
        </p:spPr>
        <p:txBody>
          <a:bodyPr wrap="square" lIns="179285" tIns="143428" rIns="179285" bIns="143428"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Reference implementations</a:t>
            </a:r>
          </a:p>
        </p:txBody>
      </p:sp>
      <p:cxnSp>
        <p:nvCxnSpPr>
          <p:cNvPr id="38" name="Straight Connector 37"/>
          <p:cNvCxnSpPr/>
          <p:nvPr/>
        </p:nvCxnSpPr>
        <p:spPr>
          <a:xfrm rot="5400000">
            <a:off x="10167338" y="3585874"/>
            <a:ext cx="0" cy="717140"/>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rot="5400000">
            <a:off x="10167338" y="4482299"/>
            <a:ext cx="0" cy="717140"/>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p:nvCxnSpPr>
        <p:spPr>
          <a:xfrm>
            <a:off x="8449105" y="2935966"/>
            <a:ext cx="0" cy="717140"/>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5490936" y="2935966"/>
            <a:ext cx="0" cy="717140"/>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p:nvCxnSpPr>
        <p:spPr>
          <a:xfrm>
            <a:off x="2532766" y="2935966"/>
            <a:ext cx="0" cy="717140"/>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sp>
        <p:nvSpPr>
          <p:cNvPr id="27" name="Rectangle 26"/>
          <p:cNvSpPr/>
          <p:nvPr/>
        </p:nvSpPr>
        <p:spPr bwMode="auto">
          <a:xfrm>
            <a:off x="0" y="1062067"/>
            <a:ext cx="12063265" cy="5685183"/>
          </a:xfrm>
          <a:prstGeom prst="rect">
            <a:avLst/>
          </a:prstGeom>
          <a:solidFill>
            <a:srgbClr val="F8F8F8">
              <a:alpha val="8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8" name="Rectangle 27"/>
          <p:cNvSpPr/>
          <p:nvPr/>
        </p:nvSpPr>
        <p:spPr bwMode="auto">
          <a:xfrm>
            <a:off x="2750329" y="2322894"/>
            <a:ext cx="8160566" cy="2929384"/>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425" tIns="143245" rIns="179056" bIns="143245" numCol="1" spcCol="0" rtlCol="0" fromWordArt="0" anchor="ctr" anchorCtr="0" forceAA="0" compatLnSpc="1">
            <a:prstTxWarp prst="textNoShape">
              <a:avLst/>
            </a:prstTxWarp>
            <a:noAutofit/>
          </a:bodyPr>
          <a:lstStyle/>
          <a:p>
            <a:pPr marL="0" marR="0" lvl="0" indent="0" defTabSz="912922" eaLnBrk="1" fontAlgn="base" latinLnBrk="0" hangingPunct="1">
              <a:lnSpc>
                <a:spcPct val="90000"/>
              </a:lnSpc>
              <a:spcBef>
                <a:spcPts val="588"/>
              </a:spcBef>
              <a:spcAft>
                <a:spcPct val="0"/>
              </a:spcAft>
              <a:buClrTx/>
              <a:buSzTx/>
              <a:buFontTx/>
              <a:buNone/>
              <a:tabLst/>
              <a:defRPr/>
            </a:pPr>
            <a:r>
              <a:rPr kumimoji="0" lang="en-US" sz="2353" b="1"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Reuse skills</a:t>
            </a:r>
          </a:p>
          <a:p>
            <a:pPr marL="548640" marR="0" lvl="0" indent="-457200" defTabSz="912922"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3"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Master one library, not a platform</a:t>
            </a:r>
          </a:p>
          <a:p>
            <a:pPr marL="0" marR="0" lvl="0" indent="0" defTabSz="912922" eaLnBrk="1" fontAlgn="base" latinLnBrk="0" hangingPunct="1">
              <a:lnSpc>
                <a:spcPct val="90000"/>
              </a:lnSpc>
              <a:spcBef>
                <a:spcPts val="588"/>
              </a:spcBef>
              <a:spcAft>
                <a:spcPct val="0"/>
              </a:spcAft>
              <a:buClrTx/>
              <a:buSzTx/>
              <a:buFontTx/>
              <a:buNone/>
              <a:tabLst/>
              <a:defRPr/>
            </a:pPr>
            <a:r>
              <a:rPr kumimoji="0" lang="en-US" sz="2353" b="1"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Reuse code</a:t>
            </a:r>
          </a:p>
          <a:p>
            <a:pPr marL="548640" marR="0" lvl="0" indent="-457200" defTabSz="912922"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3"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Big surface area - no small common denominator</a:t>
            </a:r>
          </a:p>
          <a:p>
            <a:pPr marL="0" marR="0" lvl="0" indent="0" defTabSz="912922" eaLnBrk="1" fontAlgn="base" latinLnBrk="0" hangingPunct="1">
              <a:lnSpc>
                <a:spcPct val="90000"/>
              </a:lnSpc>
              <a:spcBef>
                <a:spcPts val="588"/>
              </a:spcBef>
              <a:spcAft>
                <a:spcPct val="0"/>
              </a:spcAft>
              <a:buClrTx/>
              <a:buSzTx/>
              <a:buFontTx/>
              <a:buNone/>
              <a:tabLst/>
              <a:defRPr/>
            </a:pPr>
            <a:r>
              <a:rPr kumimoji="0" lang="en-US" sz="2353" b="1"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Faster innovation</a:t>
            </a:r>
          </a:p>
          <a:p>
            <a:pPr marL="548640" marR="0" lvl="0" indent="-457200" defTabSz="912922"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3"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.NET Standard can grow without updating platforms</a:t>
            </a:r>
          </a:p>
        </p:txBody>
      </p:sp>
      <p:sp>
        <p:nvSpPr>
          <p:cNvPr id="29" name="Pentagon 28"/>
          <p:cNvSpPr/>
          <p:nvPr/>
        </p:nvSpPr>
        <p:spPr bwMode="auto">
          <a:xfrm>
            <a:off x="855265" y="2322894"/>
            <a:ext cx="2689274" cy="2929384"/>
          </a:xfrm>
          <a:prstGeom prst="homePlate">
            <a:avLst>
              <a:gd name="adj" fmla="val 25983"/>
            </a:avLst>
          </a:prstGeom>
          <a:solidFill>
            <a:schemeClr val="accent1"/>
          </a:solidFill>
        </p:spPr>
        <p:txBody>
          <a:bodyPr wrap="square" lIns="179285" tIns="143428" rIns="179285" bIns="143428" rtlCol="0" anchor="ctr">
            <a:noAutofit/>
          </a:bodyPr>
          <a:lstStyle/>
          <a:p>
            <a:pPr marL="0" marR="0" lvl="0" indent="0" defTabSz="896214" eaLnBrk="1" fontAlgn="auto" latinLnBrk="0" hangingPunct="1">
              <a:lnSpc>
                <a:spcPct val="90000"/>
              </a:lnSpc>
              <a:spcBef>
                <a:spcPts val="0"/>
              </a:spcBef>
              <a:spcAft>
                <a:spcPts val="0"/>
              </a:spcAft>
              <a:buClrTx/>
              <a:buSzTx/>
              <a:buFontTx/>
              <a:buNone/>
              <a:tabLst/>
              <a:defRPr/>
            </a:pPr>
            <a:r>
              <a:rPr kumimoji="0" lang="en-US" sz="2353"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BENEFITS</a:t>
            </a:r>
          </a:p>
        </p:txBody>
      </p:sp>
    </p:spTree>
    <p:extLst>
      <p:ext uri="{BB962C8B-B14F-4D97-AF65-F5344CB8AC3E}">
        <p14:creationId xmlns:p14="http://schemas.microsoft.com/office/powerpoint/2010/main" val="896902150"/>
      </p:ext>
    </p:extLst>
  </p:cSld>
  <p:clrMapOvr>
    <a:masterClrMapping/>
  </p:clrMapOvr>
  <p:transition>
    <p:fade/>
  </p:transition>
</p:sld>
</file>

<file path=ppt/theme/theme1.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4.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5.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EDDFE27C80D92488ED9632CB0588796" ma:contentTypeVersion="2" ma:contentTypeDescription="Create a new document." ma:contentTypeScope="" ma:versionID="0f71840b0192bfca87e245f74800e69d">
  <xsd:schema xmlns:xsd="http://www.w3.org/2001/XMLSchema" xmlns:xs="http://www.w3.org/2001/XMLSchema" xmlns:p="http://schemas.microsoft.com/office/2006/metadata/properties" xmlns:ns2="e6f2fbc8-9e7a-48ce-8005-d5d0fd0b069d" targetNamespace="http://schemas.microsoft.com/office/2006/metadata/properties" ma:root="true" ma:fieldsID="7ae6415b985fac875905f8d7f919f5d2" ns2:_="">
    <xsd:import namespace="e6f2fbc8-9e7a-48ce-8005-d5d0fd0b069d"/>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f2fbc8-9e7a-48ce-8005-d5d0fd0b0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0A8928-E59E-45C8-8722-6334595B8EB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6f2fbc8-9e7a-48ce-8005-d5d0fd0b069d"/>
    <ds:schemaRef ds:uri="http://www.w3.org/XML/1998/namespace"/>
    <ds:schemaRef ds:uri="http://purl.org/dc/dcmitype/"/>
  </ds:schemaRefs>
</ds:datastoreItem>
</file>

<file path=customXml/itemProps2.xml><?xml version="1.0" encoding="utf-8"?>
<ds:datastoreItem xmlns:ds="http://schemas.openxmlformats.org/officeDocument/2006/customXml" ds:itemID="{C0AC0BA4-50CE-4493-ADC0-495E42D93A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f2fbc8-9e7a-48ce-8005-d5d0fd0b0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72331A9-7D88-4E3D-9DB8-ABB0F45508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4196</TotalTime>
  <Words>3204</Words>
  <Application>Microsoft Macintosh PowerPoint</Application>
  <PresentationFormat>Widescreen</PresentationFormat>
  <Paragraphs>610</Paragraphs>
  <Slides>45</Slides>
  <Notes>28</Notes>
  <HiddenSlides>4</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45</vt:i4>
      </vt:variant>
    </vt:vector>
  </HeadingPairs>
  <TitlesOfParts>
    <vt:vector size="61" baseType="lpstr">
      <vt:lpstr>Avenir LT Pro 45 Book</vt:lpstr>
      <vt:lpstr>Calibri</vt:lpstr>
      <vt:lpstr>Calibri Light</vt:lpstr>
      <vt:lpstr>Consolas</vt:lpstr>
      <vt:lpstr>ＭＳ Ｐゴシック</vt:lpstr>
      <vt:lpstr>Segoe UI</vt:lpstr>
      <vt:lpstr>Segoe UI Light</vt:lpstr>
      <vt:lpstr>Segoe UI Semibold</vt:lpstr>
      <vt:lpstr>Segoe UI Semilight</vt:lpstr>
      <vt:lpstr>Wingdings</vt:lpstr>
      <vt:lpstr>Arial</vt:lpstr>
      <vt:lpstr>TechEd 2014 Dk Blue</vt:lpstr>
      <vt:lpstr>office theme</vt:lpstr>
      <vt:lpstr>1_5-30536_Build_2014_Breakout_Template_White_16x9</vt:lpstr>
      <vt:lpstr>8-30707_dotnetConf_Template</vt:lpstr>
      <vt:lpstr>5-30721_Build_2016_Template_Light</vt:lpstr>
      <vt:lpstr>.NET Revamped </vt:lpstr>
      <vt:lpstr>.NET Any developer, any app, any platform</vt:lpstr>
      <vt:lpstr>Exciting times ahead for .NET</vt:lpstr>
      <vt:lpstr>.NET today—the family gets bigger</vt:lpstr>
      <vt:lpstr>.NET today—app models and libraries</vt:lpstr>
      <vt:lpstr>.NET today—reusing code</vt:lpstr>
      <vt:lpstr>.NET today—reusing code</vt:lpstr>
      <vt:lpstr>.NET tomorrow</vt:lpstr>
      <vt:lpstr>.NET tomorrow—reusing code</vt:lpstr>
      <vt:lpstr>.NET future innovation</vt:lpstr>
      <vt:lpstr>.NET future innovation</vt:lpstr>
      <vt:lpstr>.NET Standard—returning APIs</vt:lpstr>
      <vt:lpstr>NuGet is mainstream in .NET Core</vt:lpstr>
      <vt:lpstr>10,000 foot view</vt:lpstr>
      <vt:lpstr>PowerPoint Presentation</vt:lpstr>
      <vt:lpstr>PowerPoint Presentation</vt:lpstr>
      <vt:lpstr>Where does ASP.NET fit in?</vt:lpstr>
      <vt:lpstr>PowerPoint Presentation</vt:lpstr>
      <vt:lpstr>ASP.NET 2015 in a Nutshell</vt:lpstr>
      <vt:lpstr>Languages</vt:lpstr>
      <vt:lpstr>.NET future innovation</vt:lpstr>
      <vt:lpstr>Tools for any developer and any app</vt:lpstr>
      <vt:lpstr>.NET future innovation</vt:lpstr>
      <vt:lpstr>.NET future innovation</vt:lpstr>
      <vt:lpstr>.NET future innovation</vt:lpstr>
      <vt:lpstr>.NET future innovation</vt:lpstr>
      <vt:lpstr>.NET  Open Source </vt:lpstr>
      <vt:lpstr>PowerPoint Presentation</vt:lpstr>
      <vt:lpstr>.NET  Open Source </vt:lpstr>
      <vt:lpstr>PowerPoint Presentation</vt:lpstr>
      <vt:lpstr>Flexibility Of .NET Core  </vt:lpstr>
      <vt:lpstr>ASP.NET Core 1.0 and the modern web</vt:lpstr>
      <vt:lpstr>PowerPoint Presentation</vt:lpstr>
      <vt:lpstr>PowerPoint Presentation</vt:lpstr>
      <vt:lpstr>PowerPoint Presentation</vt:lpstr>
      <vt:lpstr>PowerPoint Presentation</vt:lpstr>
      <vt:lpstr>Get Involved </vt:lpstr>
      <vt:lpstr>PowerPoint Presentation</vt:lpstr>
      <vt:lpstr>Developed  in the open together</vt:lpstr>
      <vt:lpstr>ASP.NET Core Architecture</vt:lpstr>
      <vt:lpstr>ASP.NET Core Architecture</vt:lpstr>
      <vt:lpstr>ASP.NET Core Architecure</vt:lpstr>
      <vt:lpstr>Workshop </vt:lpstr>
      <vt:lpstr>Next Steps</vt:lpstr>
      <vt:lpstr>Summary </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 the New .NET</dc:title>
  <dc:creator>Beth Massi</dc:creator>
  <cp:lastModifiedBy>Wyn Van Devanter</cp:lastModifiedBy>
  <cp:revision>156</cp:revision>
  <dcterms:created xsi:type="dcterms:W3CDTF">2013-07-15T20:26:40Z</dcterms:created>
  <dcterms:modified xsi:type="dcterms:W3CDTF">2016-09-24T03:26:48Z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0x0101008EDDFE27C80D92488ED9632CB0588796</vt:lpwstr>
  </property>
</Properties>
</file>